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5143500" cx="9144000"/>
  <p:notesSz cx="6858000" cy="9144000"/>
  <p:embeddedFontLst>
    <p:embeddedFont>
      <p:font typeface="Amatic SC"/>
      <p:regular r:id="rId19"/>
      <p:bold r:id="rId20"/>
    </p:embeddedFont>
    <p:embeddedFont>
      <p:font typeface="Source Code Pro"/>
      <p:regular r:id="rId21"/>
      <p:bold r:id="rId22"/>
    </p:embeddedFont>
    <p:embeddedFont>
      <p:font typeface="Indie Flower"/>
      <p:regular r:id="rId23"/>
    </p:embeddedFont>
    <p:embeddedFont>
      <p:font typeface="Helvetica Neue"/>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AmaticSC-bold.fntdata"/><Relationship Id="rId22" Type="http://schemas.openxmlformats.org/officeDocument/2006/relationships/font" Target="fonts/SourceCodePro-bold.fntdata"/><Relationship Id="rId21" Type="http://schemas.openxmlformats.org/officeDocument/2006/relationships/font" Target="fonts/SourceCodePro-regular.fntdata"/><Relationship Id="rId24" Type="http://schemas.openxmlformats.org/officeDocument/2006/relationships/font" Target="fonts/HelveticaNeue-regular.fntdata"/><Relationship Id="rId23" Type="http://schemas.openxmlformats.org/officeDocument/2006/relationships/font" Target="fonts/IndieFlower-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HelveticaNeue-italic.fntdata"/><Relationship Id="rId25" Type="http://schemas.openxmlformats.org/officeDocument/2006/relationships/font" Target="fonts/HelveticaNeue-bold.fntdata"/><Relationship Id="rId27" Type="http://schemas.openxmlformats.org/officeDocument/2006/relationships/font" Target="fonts/HelveticaNeue-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font" Target="fonts/AmaticSC-regular.fntdata"/><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4" name="Shape 5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0" name="Shape 12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anchorCtr="0" anchor="ctr" bIns="91425" lIns="91425" rIns="91425" tIns="91425">
            <a:noAutofit/>
          </a:bodyPr>
          <a:lstStyle/>
          <a:p>
            <a:pPr lvl="0">
              <a:spcBef>
                <a:spcPts val="0"/>
              </a:spcBef>
              <a:buNone/>
            </a:pPr>
            <a:r>
              <a:t/>
            </a:r>
            <a:endParaRPr/>
          </a:p>
        </p:txBody>
      </p:sp>
      <p:sp>
        <p:nvSpPr>
          <p:cNvPr id="11" name="Shape 11"/>
          <p:cNvSpPr txBox="1"/>
          <p:nvPr>
            <p:ph type="ctrTitle"/>
          </p:nvPr>
        </p:nvSpPr>
        <p:spPr>
          <a:xfrm>
            <a:off x="311700" y="392150"/>
            <a:ext cx="8520600" cy="2690400"/>
          </a:xfrm>
          <a:prstGeom prst="rect">
            <a:avLst/>
          </a:prstGeom>
        </p:spPr>
        <p:txBody>
          <a:bodyPr anchorCtr="0" anchor="ctr" bIns="91425" lIns="91425" rIns="91425" tIns="91425"/>
          <a:lstStyle>
            <a:lvl1pPr lvl="0" algn="ctr">
              <a:spcBef>
                <a:spcPts val="0"/>
              </a:spcBef>
              <a:buSzPct val="100000"/>
              <a:defRPr sz="8000"/>
            </a:lvl1pPr>
            <a:lvl2pPr lvl="1" algn="ctr">
              <a:spcBef>
                <a:spcPts val="0"/>
              </a:spcBef>
              <a:buSzPct val="100000"/>
              <a:defRPr sz="8000"/>
            </a:lvl2pPr>
            <a:lvl3pPr lvl="2" algn="ctr">
              <a:spcBef>
                <a:spcPts val="0"/>
              </a:spcBef>
              <a:buSzPct val="100000"/>
              <a:defRPr sz="8000"/>
            </a:lvl3pPr>
            <a:lvl4pPr lvl="3" algn="ctr">
              <a:spcBef>
                <a:spcPts val="0"/>
              </a:spcBef>
              <a:buSzPct val="100000"/>
              <a:defRPr sz="8000"/>
            </a:lvl4pPr>
            <a:lvl5pPr lvl="4" algn="ctr">
              <a:spcBef>
                <a:spcPts val="0"/>
              </a:spcBef>
              <a:buSzPct val="100000"/>
              <a:defRPr sz="8000"/>
            </a:lvl5pPr>
            <a:lvl6pPr lvl="5" algn="ctr">
              <a:spcBef>
                <a:spcPts val="0"/>
              </a:spcBef>
              <a:buSzPct val="100000"/>
              <a:defRPr sz="8000"/>
            </a:lvl6pPr>
            <a:lvl7pPr lvl="6" algn="ctr">
              <a:spcBef>
                <a:spcPts val="0"/>
              </a:spcBef>
              <a:buSzPct val="100000"/>
              <a:defRPr sz="8000"/>
            </a:lvl7pPr>
            <a:lvl8pPr lvl="7" algn="ctr">
              <a:spcBef>
                <a:spcPts val="0"/>
              </a:spcBef>
              <a:buSzPct val="100000"/>
              <a:defRPr sz="8000"/>
            </a:lvl8pPr>
            <a:lvl9pPr lvl="8" algn="ctr">
              <a:spcBef>
                <a:spcPts val="0"/>
              </a:spcBef>
              <a:buSzPct val="100000"/>
              <a:defRPr sz="8000"/>
            </a:lvl9pPr>
          </a:lstStyle>
          <a:p/>
        </p:txBody>
      </p:sp>
      <p:sp>
        <p:nvSpPr>
          <p:cNvPr id="12" name="Shape 12"/>
          <p:cNvSpPr txBox="1"/>
          <p:nvPr>
            <p:ph idx="1" type="subTitle"/>
          </p:nvPr>
        </p:nvSpPr>
        <p:spPr>
          <a:xfrm>
            <a:off x="311700" y="3890400"/>
            <a:ext cx="8520600" cy="706200"/>
          </a:xfrm>
          <a:prstGeom prst="rect">
            <a:avLst/>
          </a:prstGeom>
        </p:spPr>
        <p:txBody>
          <a:bodyPr anchorCtr="0" anchor="ctr" bIns="91425" lIns="91425" rIns="91425" tIns="91425"/>
          <a:lstStyle>
            <a:lvl1pPr lvl="0" algn="ctr">
              <a:lnSpc>
                <a:spcPct val="100000"/>
              </a:lnSpc>
              <a:spcBef>
                <a:spcPts val="0"/>
              </a:spcBef>
              <a:spcAft>
                <a:spcPts val="0"/>
              </a:spcAft>
              <a:buClr>
                <a:schemeClr val="accent1"/>
              </a:buClr>
              <a:buSzPct val="100000"/>
              <a:buNone/>
              <a:defRPr b="1" sz="2100">
                <a:solidFill>
                  <a:schemeClr val="accent1"/>
                </a:solidFill>
              </a:defRPr>
            </a:lvl1pPr>
            <a:lvl2pPr lvl="1" algn="ctr">
              <a:lnSpc>
                <a:spcPct val="100000"/>
              </a:lnSpc>
              <a:spcBef>
                <a:spcPts val="0"/>
              </a:spcBef>
              <a:spcAft>
                <a:spcPts val="0"/>
              </a:spcAft>
              <a:buClr>
                <a:schemeClr val="accent1"/>
              </a:buClr>
              <a:buSzPct val="100000"/>
              <a:buNone/>
              <a:defRPr b="1" sz="2100">
                <a:solidFill>
                  <a:schemeClr val="accent1"/>
                </a:solidFill>
              </a:defRPr>
            </a:lvl2pPr>
            <a:lvl3pPr lvl="2" algn="ctr">
              <a:lnSpc>
                <a:spcPct val="100000"/>
              </a:lnSpc>
              <a:spcBef>
                <a:spcPts val="0"/>
              </a:spcBef>
              <a:spcAft>
                <a:spcPts val="0"/>
              </a:spcAft>
              <a:buClr>
                <a:schemeClr val="accent1"/>
              </a:buClr>
              <a:buSzPct val="100000"/>
              <a:buNone/>
              <a:defRPr b="1" sz="2100">
                <a:solidFill>
                  <a:schemeClr val="accent1"/>
                </a:solidFill>
              </a:defRPr>
            </a:lvl3pPr>
            <a:lvl4pPr lvl="3" algn="ctr">
              <a:lnSpc>
                <a:spcPct val="100000"/>
              </a:lnSpc>
              <a:spcBef>
                <a:spcPts val="0"/>
              </a:spcBef>
              <a:spcAft>
                <a:spcPts val="0"/>
              </a:spcAft>
              <a:buClr>
                <a:schemeClr val="accent1"/>
              </a:buClr>
              <a:buSzPct val="100000"/>
              <a:buNone/>
              <a:defRPr b="1" sz="2100">
                <a:solidFill>
                  <a:schemeClr val="accent1"/>
                </a:solidFill>
              </a:defRPr>
            </a:lvl4pPr>
            <a:lvl5pPr lvl="4" algn="ctr">
              <a:lnSpc>
                <a:spcPct val="100000"/>
              </a:lnSpc>
              <a:spcBef>
                <a:spcPts val="0"/>
              </a:spcBef>
              <a:spcAft>
                <a:spcPts val="0"/>
              </a:spcAft>
              <a:buClr>
                <a:schemeClr val="accent1"/>
              </a:buClr>
              <a:buSzPct val="100000"/>
              <a:buNone/>
              <a:defRPr b="1" sz="2100">
                <a:solidFill>
                  <a:schemeClr val="accent1"/>
                </a:solidFill>
              </a:defRPr>
            </a:lvl5pPr>
            <a:lvl6pPr lvl="5" algn="ctr">
              <a:lnSpc>
                <a:spcPct val="100000"/>
              </a:lnSpc>
              <a:spcBef>
                <a:spcPts val="0"/>
              </a:spcBef>
              <a:spcAft>
                <a:spcPts val="0"/>
              </a:spcAft>
              <a:buClr>
                <a:schemeClr val="accent1"/>
              </a:buClr>
              <a:buSzPct val="100000"/>
              <a:buNone/>
              <a:defRPr b="1" sz="2100">
                <a:solidFill>
                  <a:schemeClr val="accent1"/>
                </a:solidFill>
              </a:defRPr>
            </a:lvl6pPr>
            <a:lvl7pPr lvl="6" algn="ctr">
              <a:lnSpc>
                <a:spcPct val="100000"/>
              </a:lnSpc>
              <a:spcBef>
                <a:spcPts val="0"/>
              </a:spcBef>
              <a:spcAft>
                <a:spcPts val="0"/>
              </a:spcAft>
              <a:buClr>
                <a:schemeClr val="accent1"/>
              </a:buClr>
              <a:buSzPct val="100000"/>
              <a:buNone/>
              <a:defRPr b="1" sz="2100">
                <a:solidFill>
                  <a:schemeClr val="accent1"/>
                </a:solidFill>
              </a:defRPr>
            </a:lvl7pPr>
            <a:lvl8pPr lvl="7" algn="ctr">
              <a:lnSpc>
                <a:spcPct val="100000"/>
              </a:lnSpc>
              <a:spcBef>
                <a:spcPts val="0"/>
              </a:spcBef>
              <a:spcAft>
                <a:spcPts val="0"/>
              </a:spcAft>
              <a:buClr>
                <a:schemeClr val="accent1"/>
              </a:buClr>
              <a:buSzPct val="100000"/>
              <a:buNone/>
              <a:defRPr b="1" sz="2100">
                <a:solidFill>
                  <a:schemeClr val="accent1"/>
                </a:solidFill>
              </a:defRPr>
            </a:lvl8pPr>
            <a:lvl9pPr lvl="8" algn="ctr">
              <a:lnSpc>
                <a:spcPct val="100000"/>
              </a:lnSpc>
              <a:spcBef>
                <a:spcPts val="0"/>
              </a:spcBef>
              <a:spcAft>
                <a:spcPts val="0"/>
              </a:spcAft>
              <a:buClr>
                <a:schemeClr val="accent1"/>
              </a:buClr>
              <a:buSzPct val="100000"/>
              <a:buNone/>
              <a:defRPr b="1" sz="2100">
                <a:solidFill>
                  <a:schemeClr val="accent1"/>
                </a:solidFill>
              </a:defRPr>
            </a:lvl9pPr>
          </a:lstStyle>
          <a:p/>
        </p:txBody>
      </p:sp>
      <p:sp>
        <p:nvSpPr>
          <p:cNvPr id="13" name="Shape 1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6" name="Shape 46"/>
        <p:cNvGrpSpPr/>
        <p:nvPr/>
      </p:nvGrpSpPr>
      <p:grpSpPr>
        <a:xfrm>
          <a:off x="0" y="0"/>
          <a:ext cx="0" cy="0"/>
          <a:chOff x="0" y="0"/>
          <a:chExt cx="0" cy="0"/>
        </a:xfrm>
      </p:grpSpPr>
      <p:sp>
        <p:nvSpPr>
          <p:cNvPr id="47" name="Shape 47"/>
          <p:cNvSpPr txBox="1"/>
          <p:nvPr>
            <p:ph type="title"/>
          </p:nvPr>
        </p:nvSpPr>
        <p:spPr>
          <a:xfrm>
            <a:off x="311700" y="1240275"/>
            <a:ext cx="8520600" cy="1981800"/>
          </a:xfrm>
          <a:prstGeom prst="rect">
            <a:avLst/>
          </a:prstGeom>
        </p:spPr>
        <p:txBody>
          <a:bodyPr anchorCtr="0" anchor="b" bIns="91425" lIns="91425" rIns="91425" tIns="91425"/>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p:txBody>
      </p:sp>
      <p:sp>
        <p:nvSpPr>
          <p:cNvPr id="48" name="Shape 48"/>
          <p:cNvSpPr txBox="1"/>
          <p:nvPr>
            <p:ph idx="1" type="body"/>
          </p:nvPr>
        </p:nvSpPr>
        <p:spPr>
          <a:xfrm>
            <a:off x="311700" y="3304625"/>
            <a:ext cx="8520600" cy="1300800"/>
          </a:xfrm>
          <a:prstGeom prst="rect">
            <a:avLst/>
          </a:prstGeom>
        </p:spPr>
        <p:txBody>
          <a:bodyPr anchorCtr="0" anchor="t" bIns="91425" lIns="91425" rIns="91425" tIns="91425"/>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p:txBody>
      </p:sp>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0" name="Shape 50"/>
        <p:cNvGrpSpPr/>
        <p:nvPr/>
      </p:nvGrpSpPr>
      <p:grpSpPr>
        <a:xfrm>
          <a:off x="0" y="0"/>
          <a:ext cx="0" cy="0"/>
          <a:chOff x="0" y="0"/>
          <a:chExt cx="0" cy="0"/>
        </a:xfrm>
      </p:grpSpPr>
      <p:sp>
        <p:nvSpPr>
          <p:cNvPr id="51" name="Shape 5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4" name="Shape 14"/>
        <p:cNvGrpSpPr/>
        <p:nvPr/>
      </p:nvGrpSpPr>
      <p:grpSpPr>
        <a:xfrm>
          <a:off x="0" y="0"/>
          <a:ext cx="0" cy="0"/>
          <a:chOff x="0" y="0"/>
          <a:chExt cx="0" cy="0"/>
        </a:xfrm>
      </p:grpSpPr>
      <p:sp>
        <p:nvSpPr>
          <p:cNvPr id="15" name="Shape 15"/>
          <p:cNvSpPr txBox="1"/>
          <p:nvPr>
            <p:ph type="title"/>
          </p:nvPr>
        </p:nvSpPr>
        <p:spPr>
          <a:xfrm>
            <a:off x="2802750" y="802500"/>
            <a:ext cx="3538500" cy="3538500"/>
          </a:xfrm>
          <a:prstGeom prst="rect">
            <a:avLst/>
          </a:prstGeom>
          <a:solidFill>
            <a:srgbClr val="FFFFFF"/>
          </a:solidFill>
        </p:spPr>
        <p:txBody>
          <a:bodyPr anchorCtr="0" anchor="ctr"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6" name="Shape 16"/>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x="0" y="0"/>
          <a:ext cx="0" cy="0"/>
          <a:chOff x="0" y="0"/>
          <a:chExt cx="0" cy="0"/>
        </a:xfrm>
      </p:grpSpPr>
      <p:sp>
        <p:nvSpPr>
          <p:cNvPr id="18" name="Shape 18"/>
          <p:cNvSpPr txBox="1"/>
          <p:nvPr>
            <p:ph type="title"/>
          </p:nvPr>
        </p:nvSpPr>
        <p:spPr>
          <a:xfrm>
            <a:off x="311700" y="292850"/>
            <a:ext cx="8520600" cy="801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 type="body"/>
          </p:nvPr>
        </p:nvSpPr>
        <p:spPr>
          <a:xfrm>
            <a:off x="311700" y="1228675"/>
            <a:ext cx="8520600" cy="3340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0" name="Shape 2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1" name="Shape 21"/>
        <p:cNvGrpSpPr/>
        <p:nvPr/>
      </p:nvGrpSpPr>
      <p:grpSpPr>
        <a:xfrm>
          <a:off x="0" y="0"/>
          <a:ext cx="0" cy="0"/>
          <a:chOff x="0" y="0"/>
          <a:chExt cx="0" cy="0"/>
        </a:xfrm>
      </p:grpSpPr>
      <p:sp>
        <p:nvSpPr>
          <p:cNvPr id="22" name="Shape 22"/>
          <p:cNvSpPr txBox="1"/>
          <p:nvPr>
            <p:ph type="title"/>
          </p:nvPr>
        </p:nvSpPr>
        <p:spPr>
          <a:xfrm>
            <a:off x="311700" y="292850"/>
            <a:ext cx="8520600" cy="801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11700" y="1228675"/>
            <a:ext cx="3999900" cy="3340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2" type="body"/>
          </p:nvPr>
        </p:nvSpPr>
        <p:spPr>
          <a:xfrm>
            <a:off x="4832400" y="1228675"/>
            <a:ext cx="3999900" cy="3340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5" name="Shape 2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x="0" y="0"/>
          <a:ext cx="0" cy="0"/>
          <a:chOff x="0" y="0"/>
          <a:chExt cx="0" cy="0"/>
        </a:xfrm>
      </p:grpSpPr>
      <p:sp>
        <p:nvSpPr>
          <p:cNvPr id="27" name="Shape 27"/>
          <p:cNvSpPr txBox="1"/>
          <p:nvPr>
            <p:ph type="title"/>
          </p:nvPr>
        </p:nvSpPr>
        <p:spPr>
          <a:xfrm>
            <a:off x="304800" y="309350"/>
            <a:ext cx="8537700" cy="748200"/>
          </a:xfrm>
          <a:prstGeom prst="rect">
            <a:avLst/>
          </a:prstGeom>
        </p:spPr>
        <p:txBody>
          <a:bodyPr anchorCtr="0" anchor="t" bIns="91425" lIns="91425" rIns="91425" tIns="91425"/>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p:txBody>
      </p:sp>
      <p:sp>
        <p:nvSpPr>
          <p:cNvPr id="28" name="Shape 2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9" name="Shape 29"/>
        <p:cNvGrpSpPr/>
        <p:nvPr/>
      </p:nvGrpSpPr>
      <p:grpSpPr>
        <a:xfrm>
          <a:off x="0" y="0"/>
          <a:ext cx="0" cy="0"/>
          <a:chOff x="0" y="0"/>
          <a:chExt cx="0" cy="0"/>
        </a:xfrm>
      </p:grpSpPr>
      <p:sp>
        <p:nvSpPr>
          <p:cNvPr id="30" name="Shape 30"/>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31" name="Shape 31"/>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2" name="Shape 3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4"/>
        </a:solidFill>
      </p:bgPr>
    </p:bg>
    <p:spTree>
      <p:nvGrpSpPr>
        <p:cNvPr id="33" name="Shape 33"/>
        <p:cNvGrpSpPr/>
        <p:nvPr/>
      </p:nvGrpSpPr>
      <p:grpSpPr>
        <a:xfrm>
          <a:off x="0" y="0"/>
          <a:ext cx="0" cy="0"/>
          <a:chOff x="0" y="0"/>
          <a:chExt cx="0" cy="0"/>
        </a:xfrm>
      </p:grpSpPr>
      <p:sp>
        <p:nvSpPr>
          <p:cNvPr id="34" name="Shape 34"/>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defRPr sz="6000">
                <a:solidFill>
                  <a:schemeClr val="lt1"/>
                </a:solidFill>
              </a:defRPr>
            </a:lvl1pPr>
            <a:lvl2pPr lvl="1">
              <a:spcBef>
                <a:spcPts val="0"/>
              </a:spcBef>
              <a:buClr>
                <a:schemeClr val="lt1"/>
              </a:buClr>
              <a:buSzPct val="100000"/>
              <a:defRPr sz="6000">
                <a:solidFill>
                  <a:schemeClr val="lt1"/>
                </a:solidFill>
              </a:defRPr>
            </a:lvl2pPr>
            <a:lvl3pPr lvl="2">
              <a:spcBef>
                <a:spcPts val="0"/>
              </a:spcBef>
              <a:buClr>
                <a:schemeClr val="lt1"/>
              </a:buClr>
              <a:buSzPct val="100000"/>
              <a:defRPr sz="6000">
                <a:solidFill>
                  <a:schemeClr val="lt1"/>
                </a:solidFill>
              </a:defRPr>
            </a:lvl3pPr>
            <a:lvl4pPr lvl="3">
              <a:spcBef>
                <a:spcPts val="0"/>
              </a:spcBef>
              <a:buClr>
                <a:schemeClr val="lt1"/>
              </a:buClr>
              <a:buSzPct val="100000"/>
              <a:defRPr sz="6000">
                <a:solidFill>
                  <a:schemeClr val="lt1"/>
                </a:solidFill>
              </a:defRPr>
            </a:lvl4pPr>
            <a:lvl5pPr lvl="4">
              <a:spcBef>
                <a:spcPts val="0"/>
              </a:spcBef>
              <a:buClr>
                <a:schemeClr val="lt1"/>
              </a:buClr>
              <a:buSzPct val="100000"/>
              <a:defRPr sz="6000">
                <a:solidFill>
                  <a:schemeClr val="lt1"/>
                </a:solidFill>
              </a:defRPr>
            </a:lvl5pPr>
            <a:lvl6pPr lvl="5">
              <a:spcBef>
                <a:spcPts val="0"/>
              </a:spcBef>
              <a:buClr>
                <a:schemeClr val="lt1"/>
              </a:buClr>
              <a:buSzPct val="100000"/>
              <a:defRPr sz="6000">
                <a:solidFill>
                  <a:schemeClr val="lt1"/>
                </a:solidFill>
              </a:defRPr>
            </a:lvl6pPr>
            <a:lvl7pPr lvl="6">
              <a:spcBef>
                <a:spcPts val="0"/>
              </a:spcBef>
              <a:buClr>
                <a:schemeClr val="lt1"/>
              </a:buClr>
              <a:buSzPct val="100000"/>
              <a:defRPr sz="6000">
                <a:solidFill>
                  <a:schemeClr val="lt1"/>
                </a:solidFill>
              </a:defRPr>
            </a:lvl7pPr>
            <a:lvl8pPr lvl="7">
              <a:spcBef>
                <a:spcPts val="0"/>
              </a:spcBef>
              <a:buClr>
                <a:schemeClr val="lt1"/>
              </a:buClr>
              <a:buSzPct val="100000"/>
              <a:defRPr sz="6000">
                <a:solidFill>
                  <a:schemeClr val="lt1"/>
                </a:solidFill>
              </a:defRPr>
            </a:lvl8pPr>
            <a:lvl9pPr lvl="8">
              <a:spcBef>
                <a:spcPts val="0"/>
              </a:spcBef>
              <a:buClr>
                <a:schemeClr val="lt1"/>
              </a:buClr>
              <a:buSzPct val="100000"/>
              <a:defRPr sz="6000">
                <a:solidFill>
                  <a:schemeClr val="lt1"/>
                </a:solidFill>
              </a:defRPr>
            </a:lvl9pPr>
          </a:lstStyle>
          <a:p/>
        </p:txBody>
      </p:sp>
      <p:sp>
        <p:nvSpPr>
          <p:cNvPr id="35" name="Shape 3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6" name="Shape 36"/>
        <p:cNvGrpSpPr/>
        <p:nvPr/>
      </p:nvGrpSpPr>
      <p:grpSpPr>
        <a:xfrm>
          <a:off x="0" y="0"/>
          <a:ext cx="0" cy="0"/>
          <a:chOff x="0" y="0"/>
          <a:chExt cx="0" cy="0"/>
        </a:xfrm>
      </p:grpSpPr>
      <p:sp>
        <p:nvSpPr>
          <p:cNvPr id="37" name="Shape 37"/>
          <p:cNvSpPr/>
          <p:nvPr/>
        </p:nvSpPr>
        <p:spPr>
          <a:xfrm>
            <a:off x="4572000" y="-2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38" name="Shape 38"/>
          <p:cNvCxnSpPr/>
          <p:nvPr/>
        </p:nvCxnSpPr>
        <p:spPr>
          <a:xfrm>
            <a:off x="5029675" y="4495500"/>
            <a:ext cx="468300" cy="0"/>
          </a:xfrm>
          <a:prstGeom prst="straightConnector1">
            <a:avLst/>
          </a:prstGeom>
          <a:noFill/>
          <a:ln cap="flat" cmpd="sng" w="28575">
            <a:solidFill>
              <a:schemeClr val="lt1"/>
            </a:solidFill>
            <a:prstDash val="solid"/>
            <a:round/>
            <a:headEnd len="med" w="med" type="none"/>
            <a:tailEnd len="med" w="med" type="none"/>
          </a:ln>
        </p:spPr>
      </p:cxnSp>
      <p:sp>
        <p:nvSpPr>
          <p:cNvPr id="39" name="Shape 39"/>
          <p:cNvSpPr txBox="1"/>
          <p:nvPr>
            <p:ph type="title"/>
          </p:nvPr>
        </p:nvSpPr>
        <p:spPr>
          <a:xfrm>
            <a:off x="265500" y="1081400"/>
            <a:ext cx="4045200" cy="1710300"/>
          </a:xfrm>
          <a:prstGeom prst="rect">
            <a:avLst/>
          </a:prstGeom>
        </p:spPr>
        <p:txBody>
          <a:bodyPr anchorCtr="0" anchor="b" bIns="91425" lIns="91425" rIns="91425" tIns="91425"/>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p:txBody>
      </p:sp>
      <p:sp>
        <p:nvSpPr>
          <p:cNvPr id="40" name="Shape 40"/>
          <p:cNvSpPr txBox="1"/>
          <p:nvPr>
            <p:ph idx="1" type="subTitle"/>
          </p:nvPr>
        </p:nvSpPr>
        <p:spPr>
          <a:xfrm>
            <a:off x="265500" y="2845222"/>
            <a:ext cx="4045200" cy="1345500"/>
          </a:xfrm>
          <a:prstGeom prst="rect">
            <a:avLst/>
          </a:prstGeom>
        </p:spPr>
        <p:txBody>
          <a:bodyPr anchorCtr="0" anchor="t" bIns="91425" lIns="91425" rIns="91425" tIns="91425"/>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p:txBody>
      </p:sp>
      <p:sp>
        <p:nvSpPr>
          <p:cNvPr id="41" name="Shape 41"/>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p:txBody>
      </p:sp>
      <p:sp>
        <p:nvSpPr>
          <p:cNvPr id="42" name="Shape 4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3" name="Shape 43"/>
        <p:cNvGrpSpPr/>
        <p:nvPr/>
      </p:nvGrpSpPr>
      <p:grpSpPr>
        <a:xfrm>
          <a:off x="0" y="0"/>
          <a:ext cx="0" cy="0"/>
          <a:chOff x="0" y="0"/>
          <a:chExt cx="0" cy="0"/>
        </a:xfrm>
      </p:grpSpPr>
      <p:sp>
        <p:nvSpPr>
          <p:cNvPr id="44" name="Shape 44"/>
          <p:cNvSpPr txBox="1"/>
          <p:nvPr>
            <p:ph idx="1" type="body"/>
          </p:nvPr>
        </p:nvSpPr>
        <p:spPr>
          <a:xfrm>
            <a:off x="319500" y="4230575"/>
            <a:ext cx="5998800" cy="598800"/>
          </a:xfrm>
          <a:prstGeom prst="rect">
            <a:avLst/>
          </a:prstGeom>
        </p:spPr>
        <p:txBody>
          <a:bodyPr anchorCtr="0" anchor="ctr" bIns="91425" lIns="91425" rIns="91425" tIns="91425"/>
          <a:lstStyle>
            <a:lvl1pPr lvl="0">
              <a:lnSpc>
                <a:spcPct val="100000"/>
              </a:lnSpc>
              <a:spcBef>
                <a:spcPts val="0"/>
              </a:spcBef>
              <a:spcAft>
                <a:spcPts val="0"/>
              </a:spcAft>
              <a:buClr>
                <a:schemeClr val="accent1"/>
              </a:buClr>
              <a:buSzPct val="100000"/>
              <a:buFont typeface="Amatic SC"/>
              <a:buNone/>
              <a:defRPr b="1" sz="2400">
                <a:solidFill>
                  <a:schemeClr val="accent1"/>
                </a:solidFill>
                <a:latin typeface="Amatic SC"/>
                <a:ea typeface="Amatic SC"/>
                <a:cs typeface="Amatic SC"/>
                <a:sym typeface="Amatic SC"/>
              </a:defRPr>
            </a:lvl1pPr>
          </a:lstStyle>
          <a:p/>
        </p:txBody>
      </p:sp>
      <p:sp>
        <p:nvSpPr>
          <p:cNvPr id="45" name="Shape 4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292850"/>
            <a:ext cx="8520600" cy="801000"/>
          </a:xfrm>
          <a:prstGeom prst="rect">
            <a:avLst/>
          </a:prstGeom>
          <a:noFill/>
          <a:ln>
            <a:noFill/>
          </a:ln>
        </p:spPr>
        <p:txBody>
          <a:bodyPr anchorCtr="0" anchor="t" bIns="91425" lIns="91425" rIns="91425" tIns="91425"/>
          <a:lstStyle>
            <a:lvl1pPr lvl="0">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1pPr>
            <a:lvl2pPr lvl="1">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2pPr>
            <a:lvl3pPr lvl="2">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3pPr>
            <a:lvl4pPr lvl="3">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4pPr>
            <a:lvl5pPr lvl="4">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5pPr>
            <a:lvl6pPr lvl="5">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6pPr>
            <a:lvl7pPr lvl="6">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7pPr>
            <a:lvl8pPr lvl="7">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8pPr>
            <a:lvl9pPr lvl="8">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9pPr>
          </a:lstStyle>
          <a:p/>
        </p:txBody>
      </p:sp>
      <p:sp>
        <p:nvSpPr>
          <p:cNvPr id="7" name="Shape 7"/>
          <p:cNvSpPr txBox="1"/>
          <p:nvPr>
            <p:ph idx="1" type="body"/>
          </p:nvPr>
        </p:nvSpPr>
        <p:spPr>
          <a:xfrm>
            <a:off x="311700" y="1228675"/>
            <a:ext cx="8520600" cy="33402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youtube.com/v/suro7O3KXSc" TargetMode="External"/><Relationship Id="rId4" Type="http://schemas.openxmlformats.org/officeDocument/2006/relationships/image" Target="../media/image00.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youtube.com/v/aQ-tjdMnHlA" TargetMode="External"/><Relationship Id="rId4" Type="http://schemas.openxmlformats.org/officeDocument/2006/relationships/image" Target="../media/image0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youtube.com/v/LqTwDDTjb6g" TargetMode="External"/><Relationship Id="rId4" Type="http://schemas.openxmlformats.org/officeDocument/2006/relationships/image" Target="../media/image0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 name="Shape 55"/>
        <p:cNvGrpSpPr/>
        <p:nvPr/>
      </p:nvGrpSpPr>
      <p:grpSpPr>
        <a:xfrm>
          <a:off x="0" y="0"/>
          <a:ext cx="0" cy="0"/>
          <a:chOff x="0" y="0"/>
          <a:chExt cx="0" cy="0"/>
        </a:xfrm>
      </p:grpSpPr>
      <p:sp>
        <p:nvSpPr>
          <p:cNvPr id="56" name="Shape 56"/>
          <p:cNvSpPr txBox="1"/>
          <p:nvPr>
            <p:ph type="ctrTitle"/>
          </p:nvPr>
        </p:nvSpPr>
        <p:spPr>
          <a:xfrm>
            <a:off x="311700" y="392150"/>
            <a:ext cx="8520600" cy="2690400"/>
          </a:xfrm>
          <a:prstGeom prst="rect">
            <a:avLst/>
          </a:prstGeom>
        </p:spPr>
        <p:txBody>
          <a:bodyPr anchorCtr="0" anchor="ctr" bIns="91425" lIns="91425" rIns="91425" tIns="91425">
            <a:noAutofit/>
          </a:bodyPr>
          <a:lstStyle/>
          <a:p>
            <a:pPr lvl="0" rtl="0" algn="l">
              <a:spcBef>
                <a:spcPts val="0"/>
              </a:spcBef>
              <a:buNone/>
            </a:pPr>
            <a:r>
              <a:rPr lang="en" sz="6000"/>
              <a:t>The American Education System:</a:t>
            </a:r>
          </a:p>
          <a:p>
            <a:pPr lvl="0" algn="l">
              <a:spcBef>
                <a:spcPts val="0"/>
              </a:spcBef>
              <a:buNone/>
            </a:pPr>
            <a:r>
              <a:rPr lang="en" sz="6000"/>
              <a:t>How does Early Education influence us?</a:t>
            </a:r>
          </a:p>
        </p:txBody>
      </p:sp>
      <p:sp>
        <p:nvSpPr>
          <p:cNvPr id="57" name="Shape 57"/>
          <p:cNvSpPr txBox="1"/>
          <p:nvPr>
            <p:ph idx="1" type="subTitle"/>
          </p:nvPr>
        </p:nvSpPr>
        <p:spPr>
          <a:xfrm>
            <a:off x="311700" y="3890400"/>
            <a:ext cx="8520600" cy="706200"/>
          </a:xfrm>
          <a:prstGeom prst="rect">
            <a:avLst/>
          </a:prstGeom>
        </p:spPr>
        <p:txBody>
          <a:bodyPr anchorCtr="0" anchor="ctr" bIns="91425" lIns="91425" rIns="91425" tIns="91425">
            <a:noAutofit/>
          </a:bodyPr>
          <a:lstStyle/>
          <a:p>
            <a:pPr lvl="0">
              <a:spcBef>
                <a:spcPts val="0"/>
              </a:spcBef>
              <a:buNone/>
            </a:pPr>
            <a:r>
              <a:rPr lang="en"/>
              <a:t>By. Agapeh Zadooryin Perani</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x="0" y="0"/>
          <a:ext cx="0" cy="0"/>
          <a:chOff x="0" y="0"/>
          <a:chExt cx="0" cy="0"/>
        </a:xfrm>
      </p:grpSpPr>
      <p:sp>
        <p:nvSpPr>
          <p:cNvPr id="110" name="Shape 110"/>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How Has education </a:t>
            </a:r>
            <a:r>
              <a:rPr lang="en">
                <a:solidFill>
                  <a:schemeClr val="dk1"/>
                </a:solidFill>
              </a:rPr>
              <a:t>changed</a:t>
            </a:r>
            <a:r>
              <a:rPr lang="en"/>
              <a:t> over time? </a:t>
            </a:r>
          </a:p>
          <a:p>
            <a:pPr lvl="0">
              <a:spcBef>
                <a:spcPts val="0"/>
              </a:spcBef>
              <a:buNone/>
            </a:pPr>
            <a:r>
              <a:rPr lang="en"/>
              <a:t>What </a:t>
            </a:r>
            <a:r>
              <a:rPr lang="en">
                <a:solidFill>
                  <a:schemeClr val="dk1"/>
                </a:solidFill>
              </a:rPr>
              <a:t>stayed the same</a:t>
            </a:r>
            <a:r>
              <a:rPr lang="en"/>
              <a:t>? </a:t>
            </a:r>
          </a:p>
        </p:txBody>
      </p:sp>
      <p:sp>
        <p:nvSpPr>
          <p:cNvPr descr="We believe that its just the methods of teaching and learning that has changed with period of time. Whats your opinion??? please share Also give us some ideas which you feels that our education system should adopt IF YOU ARE CURIOUS THAN MUST VISIT www.qpagep.com" id="111" name="Shape 111" title="How education has changed in past years?? Teaching and learning at Qpage www.qpagep.com">
            <a:hlinkClick r:id="rId3"/>
          </p:cNvPr>
          <p:cNvSpPr/>
          <p:nvPr/>
        </p:nvSpPr>
        <p:spPr>
          <a:xfrm>
            <a:off x="2286000" y="1640625"/>
            <a:ext cx="4572000" cy="3429000"/>
          </a:xfrm>
          <a:prstGeom prst="rect">
            <a:avLst/>
          </a:prstGeom>
          <a:blipFill>
            <a:blip r:embed="rId4">
              <a:alphaModFix/>
            </a:blip>
            <a:stretch>
              <a:fillRect/>
            </a:stretch>
          </a:blipFill>
          <a:ln>
            <a:noFill/>
          </a:ln>
        </p:spPr>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x="0" y="0"/>
          <a:ext cx="0" cy="0"/>
          <a:chOff x="0" y="0"/>
          <a:chExt cx="0" cy="0"/>
        </a:xfrm>
      </p:grpSpPr>
      <p:sp>
        <p:nvSpPr>
          <p:cNvPr id="116" name="Shape 116"/>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Functionalist </a:t>
            </a:r>
            <a:r>
              <a:rPr lang="en">
                <a:solidFill>
                  <a:schemeClr val="dk1"/>
                </a:solidFill>
              </a:rPr>
              <a:t>Analysis</a:t>
            </a:r>
          </a:p>
        </p:txBody>
      </p:sp>
      <p:sp>
        <p:nvSpPr>
          <p:cNvPr id="117" name="Shape 117"/>
          <p:cNvSpPr txBox="1"/>
          <p:nvPr>
            <p:ph idx="1" type="body"/>
          </p:nvPr>
        </p:nvSpPr>
        <p:spPr>
          <a:xfrm>
            <a:off x="311700" y="1228675"/>
            <a:ext cx="8520600" cy="3340200"/>
          </a:xfrm>
          <a:prstGeom prst="rect">
            <a:avLst/>
          </a:prstGeom>
        </p:spPr>
        <p:txBody>
          <a:bodyPr anchorCtr="0" anchor="t" bIns="91425" lIns="91425" rIns="91425" tIns="91425">
            <a:noAutofit/>
          </a:bodyPr>
          <a:lstStyle/>
          <a:p>
            <a:pPr lvl="0">
              <a:spcBef>
                <a:spcPts val="0"/>
              </a:spcBef>
              <a:buNone/>
            </a:pPr>
            <a:r>
              <a:rPr b="1" lang="en" sz="3600">
                <a:solidFill>
                  <a:schemeClr val="dk1"/>
                </a:solidFill>
                <a:latin typeface="Indie Flower"/>
                <a:ea typeface="Indie Flower"/>
                <a:cs typeface="Indie Flower"/>
                <a:sym typeface="Indie Flower"/>
              </a:rPr>
              <a:t>Functionalism</a:t>
            </a:r>
            <a:r>
              <a:rPr lang="en" sz="2400">
                <a:latin typeface="Indie Flower"/>
                <a:ea typeface="Indie Flower"/>
                <a:cs typeface="Indie Flower"/>
                <a:sym typeface="Indie Flower"/>
              </a:rPr>
              <a:t> </a:t>
            </a:r>
            <a:r>
              <a:rPr lang="en" sz="2400">
                <a:solidFill>
                  <a:srgbClr val="000000"/>
                </a:solidFill>
                <a:latin typeface="Arial"/>
                <a:ea typeface="Arial"/>
                <a:cs typeface="Arial"/>
                <a:sym typeface="Arial"/>
              </a:rPr>
              <a:t>- society is a system of interconnected parts that work together in harmony to maintain a state of balance and social equilibrium for the whole </a:t>
            </a:r>
          </a:p>
          <a:p>
            <a:pPr lvl="0">
              <a:spcBef>
                <a:spcPts val="0"/>
              </a:spcBef>
              <a:buNone/>
            </a:pPr>
            <a:r>
              <a:rPr b="1" lang="en" sz="3600">
                <a:solidFill>
                  <a:schemeClr val="dk1"/>
                </a:solidFill>
                <a:latin typeface="Indie Flower"/>
                <a:ea typeface="Indie Flower"/>
                <a:cs typeface="Indie Flower"/>
                <a:sym typeface="Indie Flower"/>
              </a:rPr>
              <a:t>Education</a:t>
            </a:r>
            <a:r>
              <a:rPr lang="en" sz="2400">
                <a:latin typeface="Indie Flower"/>
                <a:ea typeface="Indie Flower"/>
                <a:cs typeface="Indie Flower"/>
                <a:sym typeface="Indie Flower"/>
              </a:rPr>
              <a:t> </a:t>
            </a:r>
            <a:r>
              <a:rPr lang="en" sz="2400">
                <a:solidFill>
                  <a:srgbClr val="000000"/>
                </a:solidFill>
                <a:latin typeface="Arial"/>
                <a:ea typeface="Arial"/>
                <a:cs typeface="Arial"/>
                <a:sym typeface="Arial"/>
              </a:rPr>
              <a:t>- offers a way to transmit a society’s skills, knowledge, and culture to its youth </a:t>
            </a:r>
          </a:p>
          <a:p>
            <a:pPr lvl="0">
              <a:spcBef>
                <a:spcPts val="0"/>
              </a:spcBef>
              <a:buNone/>
            </a:pPr>
            <a:r>
              <a:rPr lang="en"/>
              <a:t>				</a:t>
            </a:r>
          </a:p>
          <a:p>
            <a:pPr lvl="0">
              <a:spcBef>
                <a:spcPts val="0"/>
              </a:spcBef>
              <a:buNone/>
            </a:pPr>
            <a:r>
              <a:rPr lang="en"/>
              <a:t>			</a:t>
            </a:r>
          </a:p>
          <a:p>
            <a:pPr lvl="0">
              <a:spcBef>
                <a:spcPts val="0"/>
              </a:spcBef>
              <a:buNone/>
            </a:pPr>
            <a:r>
              <a:rPr lang="en"/>
              <a:t>		</a:t>
            </a:r>
          </a:p>
          <a:p>
            <a:pPr lvl="0">
              <a:spcBef>
                <a:spcPts val="0"/>
              </a:spcBef>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x="0" y="0"/>
          <a:ext cx="0" cy="0"/>
          <a:chOff x="0" y="0"/>
          <a:chExt cx="0" cy="0"/>
        </a:xfrm>
      </p:grpSpPr>
      <p:sp>
        <p:nvSpPr>
          <p:cNvPr id="122" name="Shape 122"/>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Conflict </a:t>
            </a:r>
            <a:r>
              <a:rPr lang="en">
                <a:solidFill>
                  <a:schemeClr val="dk1"/>
                </a:solidFill>
              </a:rPr>
              <a:t>Analysis</a:t>
            </a:r>
          </a:p>
        </p:txBody>
      </p:sp>
      <p:sp>
        <p:nvSpPr>
          <p:cNvPr id="123" name="Shape 123"/>
          <p:cNvSpPr txBox="1"/>
          <p:nvPr>
            <p:ph idx="1" type="body"/>
          </p:nvPr>
        </p:nvSpPr>
        <p:spPr>
          <a:xfrm>
            <a:off x="311700" y="1228675"/>
            <a:ext cx="8520600" cy="3340200"/>
          </a:xfrm>
          <a:prstGeom prst="rect">
            <a:avLst/>
          </a:prstGeom>
        </p:spPr>
        <p:txBody>
          <a:bodyPr anchorCtr="0" anchor="t" bIns="91425" lIns="91425" rIns="91425" tIns="91425">
            <a:noAutofit/>
          </a:bodyPr>
          <a:lstStyle/>
          <a:p>
            <a:pPr lvl="0">
              <a:spcBef>
                <a:spcPts val="0"/>
              </a:spcBef>
              <a:buNone/>
            </a:pPr>
            <a:r>
              <a:rPr lang="en" sz="3000">
                <a:solidFill>
                  <a:schemeClr val="dk1"/>
                </a:solidFill>
                <a:latin typeface="Indie Flower"/>
                <a:ea typeface="Indie Flower"/>
                <a:cs typeface="Indie Flower"/>
                <a:sym typeface="Indie Flower"/>
              </a:rPr>
              <a:t>Conflict Perspective</a:t>
            </a:r>
            <a:r>
              <a:rPr lang="en" sz="3000">
                <a:latin typeface="Indie Flower"/>
                <a:ea typeface="Indie Flower"/>
                <a:cs typeface="Indie Flower"/>
                <a:sym typeface="Indie Flower"/>
              </a:rPr>
              <a:t>-</a:t>
            </a:r>
            <a:r>
              <a:rPr lang="en"/>
              <a:t> </a:t>
            </a:r>
            <a:r>
              <a:rPr lang="en">
                <a:solidFill>
                  <a:srgbClr val="000000"/>
                </a:solidFill>
                <a:latin typeface="Arial"/>
                <a:ea typeface="Arial"/>
                <a:cs typeface="Arial"/>
                <a:sym typeface="Arial"/>
              </a:rPr>
              <a:t>views society as composed of different groups and interest competing for power and resources. </a:t>
            </a:r>
          </a:p>
          <a:p>
            <a:pPr lvl="0">
              <a:spcBef>
                <a:spcPts val="0"/>
              </a:spcBef>
              <a:buNone/>
            </a:pPr>
            <a:r>
              <a:rPr lang="en">
                <a:solidFill>
                  <a:srgbClr val="000000"/>
                </a:solidFill>
                <a:latin typeface="Arial"/>
                <a:ea typeface="Arial"/>
                <a:cs typeface="Arial"/>
                <a:sym typeface="Arial"/>
              </a:rPr>
              <a:t>People living in poor areas are not likely to get formal early education because early education is not mandatory. On the other hand those living lavish lives in Brentwood might not mind spending money for their kids to get early education as it may also give the parents some more free time. Although the kids in the less fortunate communities may not be getting formal early education, they may learn a lot from the things going around them. </a:t>
            </a:r>
          </a:p>
          <a:p>
            <a:pPr lvl="0">
              <a:spcBef>
                <a:spcPts val="0"/>
              </a:spcBef>
              <a:buNone/>
            </a:pPr>
            <a:r>
              <a:rPr lang="en"/>
              <a:t>				</a:t>
            </a:r>
          </a:p>
          <a:p>
            <a:pPr lvl="0">
              <a:spcBef>
                <a:spcPts val="0"/>
              </a:spcBef>
              <a:buNone/>
            </a:pPr>
            <a:r>
              <a:rPr lang="en"/>
              <a:t>			</a:t>
            </a:r>
          </a:p>
          <a:p>
            <a:pPr lvl="0">
              <a:spcBef>
                <a:spcPts val="0"/>
              </a:spcBef>
              <a:buNone/>
            </a:pPr>
            <a:r>
              <a:rPr lang="en"/>
              <a:t>		</a:t>
            </a:r>
          </a:p>
          <a:p>
            <a:pPr lvl="0">
              <a:spcBef>
                <a:spcPts val="0"/>
              </a:spcBef>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Future of Education? </a:t>
            </a:r>
          </a:p>
        </p:txBody>
      </p:sp>
      <p:sp>
        <p:nvSpPr>
          <p:cNvPr descr="Pundits are always selling the latest and greatest &quot;future of education.&quot; But what if the answer is already in the room? In this illustrated video, I share some thoughts on the future of education. Enjoy this video? Please subscribe to the channel: http://bit.ly/spencervideos  Here are my thoughts on the future of education. Sketched out by hand.   Transcript:  The future of education can’t be found in a gadget or an app or a program or a product.  It doesn’t require a think tank full of pundits. No, the future of education can be found in your classroom. Your classroom is packed with creative potential. You have all the innovation you need right there in your room. You have the power to make it happen.   It’s what happens when you experiment. It’s what happens when you give your students voice and choice. It’s what happens when you abandon the scripted curriculum and take your students off-road in their learning. It’s what happens when you teach to your students rather than teaching to the test.   It’s what happens when you unleash the creative power of all of your students - when you make the bold decision to let them make things and design things and solve problems that they find relevant.   Sometimes it’s messy and even confusing. It often looks humble.  But understand this, that every time your students get the chance to be  authors, filmmakers, scientists, artists, and engineers.  You are planting the seeds for a future you could have never imagined on your own. And that right there is the beauty of creative classrooms. That’s the power of innovative teachers. And the truth is, that is why the future of education is you." id="129" name="Shape 129" title="This Is the Future of Education">
            <a:hlinkClick r:id="rId3"/>
          </p:cNvPr>
          <p:cNvSpPr/>
          <p:nvPr/>
        </p:nvSpPr>
        <p:spPr>
          <a:xfrm>
            <a:off x="2024050" y="1093850"/>
            <a:ext cx="5095899" cy="3821924"/>
          </a:xfrm>
          <a:prstGeom prst="rect">
            <a:avLst/>
          </a:prstGeom>
          <a:blipFill>
            <a:blip r:embed="rId4">
              <a:alphaModFix/>
            </a:blip>
            <a:stretch>
              <a:fillRect/>
            </a:stretch>
          </a:blipFill>
          <a:ln>
            <a:noFill/>
          </a:ln>
        </p:spPr>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x="0" y="0"/>
          <a:ext cx="0" cy="0"/>
          <a:chOff x="0" y="0"/>
          <a:chExt cx="0" cy="0"/>
        </a:xfrm>
      </p:grpSpPr>
      <p:sp>
        <p:nvSpPr>
          <p:cNvPr id="134" name="Shape 134"/>
          <p:cNvSpPr txBox="1"/>
          <p:nvPr>
            <p:ph type="title"/>
          </p:nvPr>
        </p:nvSpPr>
        <p:spPr>
          <a:xfrm>
            <a:off x="311700" y="292850"/>
            <a:ext cx="8520600" cy="459600"/>
          </a:xfrm>
          <a:prstGeom prst="rect">
            <a:avLst/>
          </a:prstGeom>
        </p:spPr>
        <p:txBody>
          <a:bodyPr anchorCtr="0" anchor="t" bIns="91425" lIns="91425" rIns="91425" tIns="91425">
            <a:noAutofit/>
          </a:bodyPr>
          <a:lstStyle/>
          <a:p>
            <a:pPr lvl="0" algn="ctr">
              <a:spcBef>
                <a:spcPts val="0"/>
              </a:spcBef>
              <a:buNone/>
            </a:pPr>
            <a:r>
              <a:rPr lang="en" sz="1800"/>
              <a:t>Works Cited</a:t>
            </a:r>
          </a:p>
        </p:txBody>
      </p:sp>
      <p:sp>
        <p:nvSpPr>
          <p:cNvPr id="135" name="Shape 135"/>
          <p:cNvSpPr txBox="1"/>
          <p:nvPr>
            <p:ph idx="1" type="body"/>
          </p:nvPr>
        </p:nvSpPr>
        <p:spPr>
          <a:xfrm>
            <a:off x="311700" y="845225"/>
            <a:ext cx="8520600" cy="3896400"/>
          </a:xfrm>
          <a:prstGeom prst="rect">
            <a:avLst/>
          </a:prstGeom>
        </p:spPr>
        <p:txBody>
          <a:bodyPr anchorCtr="0" anchor="t" bIns="91425" lIns="91425" rIns="91425" tIns="91425">
            <a:noAutofit/>
          </a:bodyPr>
          <a:lstStyle/>
          <a:p>
            <a:pPr lvl="0" marL="342900">
              <a:spcBef>
                <a:spcPts val="0"/>
              </a:spcBef>
              <a:spcAft>
                <a:spcPts val="0"/>
              </a:spcAft>
              <a:buNone/>
            </a:pPr>
            <a:r>
              <a:rPr lang="en" sz="1400">
                <a:solidFill>
                  <a:srgbClr val="000000"/>
                </a:solidFill>
                <a:latin typeface="Times New Roman"/>
                <a:ea typeface="Times New Roman"/>
                <a:cs typeface="Times New Roman"/>
                <a:sym typeface="Times New Roman"/>
              </a:rPr>
              <a:t>"Early Childhood Education." </a:t>
            </a:r>
            <a:r>
              <a:rPr i="1" lang="en" sz="1400">
                <a:solidFill>
                  <a:srgbClr val="000000"/>
                </a:solidFill>
                <a:latin typeface="Times New Roman"/>
                <a:ea typeface="Times New Roman"/>
                <a:cs typeface="Times New Roman"/>
                <a:sym typeface="Times New Roman"/>
              </a:rPr>
              <a:t>Teach.com</a:t>
            </a:r>
            <a:r>
              <a:rPr lang="en" sz="1400">
                <a:solidFill>
                  <a:srgbClr val="000000"/>
                </a:solidFill>
                <a:latin typeface="Times New Roman"/>
                <a:ea typeface="Times New Roman"/>
                <a:cs typeface="Times New Roman"/>
                <a:sym typeface="Times New Roman"/>
              </a:rPr>
              <a:t>. TEACH, n.d. Web. 23 July 2016.</a:t>
            </a:r>
          </a:p>
          <a:p>
            <a:pPr lvl="0" marL="342900" rtl="0">
              <a:spcBef>
                <a:spcPts val="0"/>
              </a:spcBef>
              <a:spcAft>
                <a:spcPts val="0"/>
              </a:spcAft>
              <a:buNone/>
            </a:pPr>
            <a:r>
              <a:t/>
            </a:r>
            <a:endParaRPr sz="1400">
              <a:solidFill>
                <a:srgbClr val="000000"/>
              </a:solidFill>
              <a:latin typeface="Times New Roman"/>
              <a:ea typeface="Times New Roman"/>
              <a:cs typeface="Times New Roman"/>
              <a:sym typeface="Times New Roman"/>
            </a:endParaRPr>
          </a:p>
          <a:p>
            <a:pPr lvl="0" marL="342900">
              <a:spcBef>
                <a:spcPts val="0"/>
              </a:spcBef>
              <a:spcAft>
                <a:spcPts val="0"/>
              </a:spcAft>
              <a:buNone/>
            </a:pPr>
            <a:r>
              <a:rPr lang="en" sz="1400">
                <a:solidFill>
                  <a:srgbClr val="000000"/>
                </a:solidFill>
                <a:latin typeface="Times New Roman"/>
                <a:ea typeface="Times New Roman"/>
                <a:cs typeface="Times New Roman"/>
                <a:sym typeface="Times New Roman"/>
              </a:rPr>
              <a:t>LoBello, Karen. "How Education Affects Early Child Development." (2013): n. pag. Web. 15 July 2016.</a:t>
            </a:r>
          </a:p>
          <a:p>
            <a:pPr lvl="0" marL="342900" rtl="0">
              <a:spcBef>
                <a:spcPts val="0"/>
              </a:spcBef>
              <a:spcAft>
                <a:spcPts val="0"/>
              </a:spcAft>
              <a:buNone/>
            </a:pPr>
            <a:r>
              <a:t/>
            </a:r>
            <a:endParaRPr sz="1400">
              <a:solidFill>
                <a:srgbClr val="000000"/>
              </a:solidFill>
              <a:latin typeface="Times New Roman"/>
              <a:ea typeface="Times New Roman"/>
              <a:cs typeface="Times New Roman"/>
              <a:sym typeface="Times New Roman"/>
            </a:endParaRPr>
          </a:p>
          <a:p>
            <a:pPr lvl="0" marL="342900">
              <a:spcBef>
                <a:spcPts val="0"/>
              </a:spcBef>
              <a:spcAft>
                <a:spcPts val="0"/>
              </a:spcAft>
              <a:buNone/>
            </a:pPr>
            <a:r>
              <a:rPr lang="en" sz="1400">
                <a:solidFill>
                  <a:srgbClr val="000000"/>
                </a:solidFill>
                <a:latin typeface="Times New Roman"/>
                <a:ea typeface="Times New Roman"/>
                <a:cs typeface="Times New Roman"/>
                <a:sym typeface="Times New Roman"/>
              </a:rPr>
              <a:t>OurSocialVoice. "This Is the Future of Education." </a:t>
            </a:r>
            <a:r>
              <a:rPr i="1" lang="en" sz="1400">
                <a:solidFill>
                  <a:srgbClr val="000000"/>
                </a:solidFill>
                <a:latin typeface="Times New Roman"/>
                <a:ea typeface="Times New Roman"/>
                <a:cs typeface="Times New Roman"/>
                <a:sym typeface="Times New Roman"/>
              </a:rPr>
              <a:t>YouTube</a:t>
            </a:r>
            <a:r>
              <a:rPr lang="en" sz="1400">
                <a:solidFill>
                  <a:srgbClr val="000000"/>
                </a:solidFill>
                <a:latin typeface="Times New Roman"/>
                <a:ea typeface="Times New Roman"/>
                <a:cs typeface="Times New Roman"/>
                <a:sym typeface="Times New Roman"/>
              </a:rPr>
              <a:t>. John Spencer, 17 Feb. 2016. Web. 22 July 2016.</a:t>
            </a:r>
          </a:p>
          <a:p>
            <a:pPr lvl="0" marL="342900" rtl="0">
              <a:spcBef>
                <a:spcPts val="0"/>
              </a:spcBef>
              <a:spcAft>
                <a:spcPts val="0"/>
              </a:spcAft>
              <a:buNone/>
            </a:pPr>
            <a:r>
              <a:t/>
            </a:r>
            <a:endParaRPr sz="1400">
              <a:solidFill>
                <a:srgbClr val="000000"/>
              </a:solidFill>
              <a:latin typeface="Times New Roman"/>
              <a:ea typeface="Times New Roman"/>
              <a:cs typeface="Times New Roman"/>
              <a:sym typeface="Times New Roman"/>
            </a:endParaRPr>
          </a:p>
          <a:p>
            <a:pPr lvl="0" marL="342900">
              <a:spcBef>
                <a:spcPts val="0"/>
              </a:spcBef>
              <a:spcAft>
                <a:spcPts val="0"/>
              </a:spcAft>
              <a:buNone/>
            </a:pPr>
            <a:r>
              <a:rPr lang="en" sz="1400">
                <a:solidFill>
                  <a:srgbClr val="000000"/>
                </a:solidFill>
                <a:latin typeface="Times New Roman"/>
                <a:ea typeface="Times New Roman"/>
                <a:cs typeface="Times New Roman"/>
                <a:sym typeface="Times New Roman"/>
              </a:rPr>
              <a:t>Palmer, Vicki. "The 13 Key Benefits of Early Childhood Education: A Teacher's Perspective." </a:t>
            </a:r>
            <a:r>
              <a:rPr i="1" lang="en" sz="1400">
                <a:solidFill>
                  <a:srgbClr val="000000"/>
                </a:solidFill>
                <a:latin typeface="Times New Roman"/>
                <a:ea typeface="Times New Roman"/>
                <a:cs typeface="Times New Roman"/>
                <a:sym typeface="Times New Roman"/>
              </a:rPr>
              <a:t>The Huffington Post</a:t>
            </a:r>
            <a:r>
              <a:rPr lang="en" sz="1400">
                <a:solidFill>
                  <a:srgbClr val="000000"/>
                </a:solidFill>
                <a:latin typeface="Times New Roman"/>
                <a:ea typeface="Times New Roman"/>
                <a:cs typeface="Times New Roman"/>
                <a:sym typeface="Times New Roman"/>
              </a:rPr>
              <a:t>. TheHuffingtonPost.com, 06 Aug. 2016. Web. 22 July 2016.</a:t>
            </a:r>
          </a:p>
          <a:p>
            <a:pPr lvl="0" marL="342900" rtl="0">
              <a:spcBef>
                <a:spcPts val="0"/>
              </a:spcBef>
              <a:spcAft>
                <a:spcPts val="0"/>
              </a:spcAft>
              <a:buNone/>
            </a:pPr>
            <a:r>
              <a:t/>
            </a:r>
            <a:endParaRPr sz="1400">
              <a:solidFill>
                <a:srgbClr val="000000"/>
              </a:solidFill>
              <a:latin typeface="Times New Roman"/>
              <a:ea typeface="Times New Roman"/>
              <a:cs typeface="Times New Roman"/>
              <a:sym typeface="Times New Roman"/>
            </a:endParaRPr>
          </a:p>
          <a:p>
            <a:pPr lvl="0" marL="342900">
              <a:spcBef>
                <a:spcPts val="0"/>
              </a:spcBef>
              <a:spcAft>
                <a:spcPts val="0"/>
              </a:spcAft>
              <a:buNone/>
            </a:pPr>
            <a:r>
              <a:rPr lang="en" sz="1400">
                <a:solidFill>
                  <a:srgbClr val="000000"/>
                </a:solidFill>
                <a:latin typeface="Times New Roman"/>
                <a:ea typeface="Times New Roman"/>
                <a:cs typeface="Times New Roman"/>
                <a:sym typeface="Times New Roman"/>
              </a:rPr>
              <a:t>Petrosky, Henry. "Early Education." </a:t>
            </a:r>
            <a:r>
              <a:rPr i="1" lang="en" sz="1400">
                <a:solidFill>
                  <a:srgbClr val="000000"/>
                </a:solidFill>
                <a:latin typeface="Times New Roman"/>
                <a:ea typeface="Times New Roman"/>
                <a:cs typeface="Times New Roman"/>
                <a:sym typeface="Times New Roman"/>
              </a:rPr>
              <a:t>American Scientist</a:t>
            </a:r>
            <a:r>
              <a:rPr lang="en" sz="1400">
                <a:solidFill>
                  <a:srgbClr val="000000"/>
                </a:solidFill>
                <a:latin typeface="Times New Roman"/>
                <a:ea typeface="Times New Roman"/>
                <a:cs typeface="Times New Roman"/>
                <a:sym typeface="Times New Roman"/>
              </a:rPr>
              <a:t> 91.3 (2003): n. pag. Web. 15 July 2016.</a:t>
            </a:r>
          </a:p>
          <a:p>
            <a:pPr lvl="0" marL="342900" rtl="0">
              <a:spcBef>
                <a:spcPts val="0"/>
              </a:spcBef>
              <a:spcAft>
                <a:spcPts val="0"/>
              </a:spcAft>
              <a:buNone/>
            </a:pPr>
            <a:r>
              <a:t/>
            </a:r>
            <a:endParaRPr sz="1400">
              <a:solidFill>
                <a:srgbClr val="000000"/>
              </a:solidFill>
              <a:latin typeface="Times New Roman"/>
              <a:ea typeface="Times New Roman"/>
              <a:cs typeface="Times New Roman"/>
              <a:sym typeface="Times New Roman"/>
            </a:endParaRPr>
          </a:p>
          <a:p>
            <a:pPr lvl="0" marL="342900">
              <a:spcBef>
                <a:spcPts val="0"/>
              </a:spcBef>
              <a:spcAft>
                <a:spcPts val="0"/>
              </a:spcAft>
              <a:buNone/>
            </a:pPr>
            <a:r>
              <a:rPr lang="en" sz="1400">
                <a:solidFill>
                  <a:srgbClr val="000000"/>
                </a:solidFill>
                <a:latin typeface="Times New Roman"/>
                <a:ea typeface="Times New Roman"/>
                <a:cs typeface="Times New Roman"/>
                <a:sym typeface="Times New Roman"/>
              </a:rPr>
              <a:t>Qpagep. "How Education Has Changed in past Years?? Teaching and Learning at Qpage Www.qpagep.com." </a:t>
            </a:r>
            <a:r>
              <a:rPr i="1" lang="en" sz="1400">
                <a:solidFill>
                  <a:srgbClr val="000000"/>
                </a:solidFill>
                <a:latin typeface="Times New Roman"/>
                <a:ea typeface="Times New Roman"/>
                <a:cs typeface="Times New Roman"/>
                <a:sym typeface="Times New Roman"/>
              </a:rPr>
              <a:t>YouTube</a:t>
            </a:r>
            <a:r>
              <a:rPr lang="en" sz="1400">
                <a:solidFill>
                  <a:srgbClr val="000000"/>
                </a:solidFill>
                <a:latin typeface="Times New Roman"/>
                <a:ea typeface="Times New Roman"/>
                <a:cs typeface="Times New Roman"/>
                <a:sym typeface="Times New Roman"/>
              </a:rPr>
              <a:t>. YouTube, 06 June 2013. Web. 22 July 2016.</a:t>
            </a:r>
          </a:p>
          <a:p>
            <a:pPr lvl="0" marL="342900" rtl="0">
              <a:spcBef>
                <a:spcPts val="0"/>
              </a:spcBef>
              <a:spcAft>
                <a:spcPts val="0"/>
              </a:spcAft>
              <a:buNone/>
            </a:pPr>
            <a:r>
              <a:t/>
            </a:r>
            <a:endParaRPr sz="1400">
              <a:solidFill>
                <a:srgbClr val="000000"/>
              </a:solidFill>
              <a:latin typeface="Times New Roman"/>
              <a:ea typeface="Times New Roman"/>
              <a:cs typeface="Times New Roman"/>
              <a:sym typeface="Times New Roman"/>
            </a:endParaRPr>
          </a:p>
          <a:p>
            <a:pPr lvl="0" marL="342900">
              <a:spcBef>
                <a:spcPts val="0"/>
              </a:spcBef>
              <a:spcAft>
                <a:spcPts val="0"/>
              </a:spcAft>
              <a:buNone/>
            </a:pPr>
            <a:r>
              <a:rPr lang="en" sz="1400">
                <a:solidFill>
                  <a:srgbClr val="000000"/>
                </a:solidFill>
                <a:latin typeface="Times New Roman"/>
                <a:ea typeface="Times New Roman"/>
                <a:cs typeface="Times New Roman"/>
                <a:sym typeface="Times New Roman"/>
              </a:rPr>
              <a:t>Walsh, Timothy M. "An Early Education." </a:t>
            </a:r>
            <a:r>
              <a:rPr i="1" lang="en" sz="1400">
                <a:solidFill>
                  <a:srgbClr val="000000"/>
                </a:solidFill>
                <a:latin typeface="Times New Roman"/>
                <a:ea typeface="Times New Roman"/>
                <a:cs typeface="Times New Roman"/>
                <a:sym typeface="Times New Roman"/>
              </a:rPr>
              <a:t>Pensions &amp; Investments</a:t>
            </a:r>
            <a:r>
              <a:rPr lang="en" sz="1400">
                <a:solidFill>
                  <a:srgbClr val="000000"/>
                </a:solidFill>
                <a:latin typeface="Times New Roman"/>
                <a:ea typeface="Times New Roman"/>
                <a:cs typeface="Times New Roman"/>
                <a:sym typeface="Times New Roman"/>
              </a:rPr>
              <a:t> (2011): n. pag. </a:t>
            </a:r>
            <a:r>
              <a:rPr i="1" lang="en" sz="1400">
                <a:solidFill>
                  <a:srgbClr val="000000"/>
                </a:solidFill>
                <a:latin typeface="Times New Roman"/>
                <a:ea typeface="Times New Roman"/>
                <a:cs typeface="Times New Roman"/>
                <a:sym typeface="Times New Roman"/>
              </a:rPr>
              <a:t>Pionline</a:t>
            </a:r>
            <a:r>
              <a:rPr lang="en" sz="1400">
                <a:solidFill>
                  <a:srgbClr val="000000"/>
                </a:solidFill>
                <a:latin typeface="Times New Roman"/>
                <a:ea typeface="Times New Roman"/>
                <a:cs typeface="Times New Roman"/>
                <a:sym typeface="Times New Roman"/>
              </a:rPr>
              <a:t>. Web. 15 July 2016.</a:t>
            </a:r>
          </a:p>
          <a:p>
            <a:pPr lv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sp>
        <p:nvSpPr>
          <p:cNvPr id="62" name="Shape 62"/>
          <p:cNvSpPr txBox="1"/>
          <p:nvPr>
            <p:ph type="title"/>
          </p:nvPr>
        </p:nvSpPr>
        <p:spPr>
          <a:xfrm>
            <a:off x="311700" y="292850"/>
            <a:ext cx="8520600" cy="801000"/>
          </a:xfrm>
          <a:prstGeom prst="rect">
            <a:avLst/>
          </a:prstGeom>
          <a:ln cap="flat" cmpd="sng" w="9525">
            <a:solidFill>
              <a:srgbClr val="000000"/>
            </a:solidFill>
            <a:prstDash val="dot"/>
            <a:round/>
            <a:headEnd len="med" w="med" type="none"/>
            <a:tailEnd len="med" w="med" type="none"/>
          </a:ln>
        </p:spPr>
        <p:txBody>
          <a:bodyPr anchorCtr="0" anchor="t" bIns="91425" lIns="91425" rIns="91425" tIns="91425">
            <a:noAutofit/>
          </a:bodyPr>
          <a:lstStyle/>
          <a:p>
            <a:pPr lvl="0">
              <a:spcBef>
                <a:spcPts val="0"/>
              </a:spcBef>
              <a:buNone/>
            </a:pPr>
            <a:r>
              <a:rPr lang="en"/>
              <a:t>The History of Education </a:t>
            </a:r>
          </a:p>
        </p:txBody>
      </p:sp>
      <p:sp>
        <p:nvSpPr>
          <p:cNvPr descr="By Khan Academy's Salman Khan and Forbes' Michael Noer." id="63" name="Shape 63" title="The History of Education">
            <a:hlinkClick r:id="rId3"/>
          </p:cNvPr>
          <p:cNvSpPr/>
          <p:nvPr/>
        </p:nvSpPr>
        <p:spPr>
          <a:xfrm>
            <a:off x="1629625" y="1093850"/>
            <a:ext cx="5199300" cy="3899475"/>
          </a:xfrm>
          <a:prstGeom prst="rect">
            <a:avLst/>
          </a:prstGeom>
          <a:blipFill>
            <a:blip r:embed="rId4">
              <a:alphaModFix/>
            </a:blip>
            <a:stretch>
              <a:fillRect/>
            </a:stretch>
          </a:blipFill>
          <a:ln>
            <a:noFill/>
          </a:ln>
        </p:spPr>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Formal </a:t>
            </a:r>
            <a:r>
              <a:rPr lang="en">
                <a:solidFill>
                  <a:schemeClr val="dk1"/>
                </a:solidFill>
              </a:rPr>
              <a:t>vs</a:t>
            </a:r>
            <a:r>
              <a:rPr lang="en"/>
              <a:t> Informal Education</a:t>
            </a:r>
          </a:p>
        </p:txBody>
      </p:sp>
      <p:sp>
        <p:nvSpPr>
          <p:cNvPr id="69" name="Shape 69"/>
          <p:cNvSpPr txBox="1"/>
          <p:nvPr>
            <p:ph idx="1" type="body"/>
          </p:nvPr>
        </p:nvSpPr>
        <p:spPr>
          <a:xfrm>
            <a:off x="311700" y="1228675"/>
            <a:ext cx="8520600" cy="3340200"/>
          </a:xfrm>
          <a:prstGeom prst="rect">
            <a:avLst/>
          </a:prstGeom>
        </p:spPr>
        <p:txBody>
          <a:bodyPr anchorCtr="0" anchor="t" bIns="91425" lIns="91425" rIns="91425" tIns="91425">
            <a:noAutofit/>
          </a:bodyPr>
          <a:lstStyle/>
          <a:p>
            <a:pPr lvl="0">
              <a:spcBef>
                <a:spcPts val="0"/>
              </a:spcBef>
              <a:buNone/>
            </a:pPr>
            <a:r>
              <a:t/>
            </a:r>
            <a:endParaRPr b="1">
              <a:solidFill>
                <a:schemeClr val="dk1"/>
              </a:solidFill>
              <a:latin typeface="Arial"/>
              <a:ea typeface="Arial"/>
              <a:cs typeface="Arial"/>
              <a:sym typeface="Arial"/>
            </a:endParaRPr>
          </a:p>
          <a:p>
            <a:pPr lvl="0">
              <a:spcBef>
                <a:spcPts val="0"/>
              </a:spcBef>
              <a:buNone/>
            </a:pPr>
            <a:r>
              <a:rPr b="1" lang="en">
                <a:solidFill>
                  <a:schemeClr val="dk1"/>
                </a:solidFill>
                <a:latin typeface="Arial"/>
                <a:ea typeface="Arial"/>
                <a:cs typeface="Arial"/>
                <a:sym typeface="Arial"/>
              </a:rPr>
              <a:t>Formal Education</a:t>
            </a:r>
            <a:r>
              <a:rPr lang="en">
                <a:solidFill>
                  <a:srgbClr val="222222"/>
                </a:solidFill>
                <a:latin typeface="Arial"/>
                <a:ea typeface="Arial"/>
                <a:cs typeface="Arial"/>
                <a:sym typeface="Arial"/>
              </a:rPr>
              <a:t> takes place in a classroom with educated teachers and sometimes teachers assistants.</a:t>
            </a:r>
          </a:p>
          <a:p>
            <a:pPr lvl="0">
              <a:spcBef>
                <a:spcPts val="0"/>
              </a:spcBef>
              <a:buNone/>
            </a:pPr>
            <a:r>
              <a:t/>
            </a:r>
            <a:endParaRPr b="1">
              <a:solidFill>
                <a:schemeClr val="dk1"/>
              </a:solidFill>
              <a:latin typeface="Arial"/>
              <a:ea typeface="Arial"/>
              <a:cs typeface="Arial"/>
              <a:sym typeface="Arial"/>
            </a:endParaRPr>
          </a:p>
          <a:p>
            <a:pPr lvl="0">
              <a:spcBef>
                <a:spcPts val="0"/>
              </a:spcBef>
              <a:buNone/>
            </a:pPr>
            <a:r>
              <a:rPr b="1" lang="en">
                <a:solidFill>
                  <a:schemeClr val="dk1"/>
                </a:solidFill>
                <a:latin typeface="Arial"/>
                <a:ea typeface="Arial"/>
                <a:cs typeface="Arial"/>
                <a:sym typeface="Arial"/>
              </a:rPr>
              <a:t>Informal Education </a:t>
            </a:r>
            <a:r>
              <a:rPr lang="en">
                <a:solidFill>
                  <a:srgbClr val="222222"/>
                </a:solidFill>
                <a:latin typeface="Arial"/>
                <a:ea typeface="Arial"/>
                <a:cs typeface="Arial"/>
                <a:sym typeface="Arial"/>
              </a:rPr>
              <a:t>takes place outside of a traditional classroom setting. (at home, at a museum, at a camp)</a:t>
            </a:r>
          </a:p>
          <a:p>
            <a:pPr lvl="0">
              <a:spcBef>
                <a:spcPts val="0"/>
              </a:spcBef>
              <a:buNone/>
            </a:pPr>
            <a:r>
              <a:t/>
            </a:r>
            <a:endParaRPr b="1" sz="1200">
              <a:solidFill>
                <a:srgbClr val="222222"/>
              </a:solidFill>
              <a:latin typeface="Arial"/>
              <a:ea typeface="Arial"/>
              <a:cs typeface="Arial"/>
              <a:sym typeface="Arial"/>
            </a:endParaRPr>
          </a:p>
          <a:p>
            <a:pPr lvl="0">
              <a:spcBef>
                <a:spcPts val="0"/>
              </a:spcBef>
              <a:buNone/>
            </a:pPr>
            <a:r>
              <a:t/>
            </a:r>
            <a:endParaRPr b="1" sz="1200">
              <a:solidFill>
                <a:srgbClr val="222222"/>
              </a:solidFill>
              <a:latin typeface="Arial"/>
              <a:ea typeface="Arial"/>
              <a:cs typeface="Arial"/>
              <a:sym typeface="Arial"/>
            </a:endParaRPr>
          </a:p>
          <a:p>
            <a:pPr lvl="0">
              <a:spcBef>
                <a:spcPts val="0"/>
              </a:spcBef>
              <a:buNone/>
            </a:pPr>
            <a:r>
              <a:t/>
            </a:r>
            <a:endParaRPr b="1" sz="1200">
              <a:solidFill>
                <a:srgbClr val="222222"/>
              </a:solidFill>
              <a:latin typeface="Arial"/>
              <a:ea typeface="Arial"/>
              <a:cs typeface="Arial"/>
              <a:sym typeface="Arial"/>
            </a:endParaRPr>
          </a:p>
          <a:p>
            <a:pPr lv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Major Participants</a:t>
            </a:r>
          </a:p>
        </p:txBody>
      </p:sp>
      <p:sp>
        <p:nvSpPr>
          <p:cNvPr id="75" name="Shape 75"/>
          <p:cNvSpPr txBox="1"/>
          <p:nvPr>
            <p:ph idx="1" type="body"/>
          </p:nvPr>
        </p:nvSpPr>
        <p:spPr>
          <a:xfrm>
            <a:off x="311700" y="1228675"/>
            <a:ext cx="8520600" cy="3340200"/>
          </a:xfrm>
          <a:prstGeom prst="rect">
            <a:avLst/>
          </a:prstGeom>
        </p:spPr>
        <p:txBody>
          <a:bodyPr anchorCtr="0" anchor="t" bIns="91425" lIns="91425" rIns="91425" tIns="91425">
            <a:noAutofit/>
          </a:bodyPr>
          <a:lstStyle/>
          <a:p>
            <a:pPr lvl="0">
              <a:spcBef>
                <a:spcPts val="0"/>
              </a:spcBef>
              <a:buNone/>
            </a:pPr>
            <a:r>
              <a:rPr b="1" lang="en">
                <a:solidFill>
                  <a:schemeClr val="dk1"/>
                </a:solidFill>
                <a:latin typeface="Arial"/>
                <a:ea typeface="Arial"/>
                <a:cs typeface="Arial"/>
                <a:sym typeface="Arial"/>
              </a:rPr>
              <a:t>Teachers</a:t>
            </a:r>
            <a:r>
              <a:rPr lang="en">
                <a:solidFill>
                  <a:srgbClr val="000000"/>
                </a:solidFill>
                <a:latin typeface="Arial"/>
                <a:ea typeface="Arial"/>
                <a:cs typeface="Arial"/>
                <a:sym typeface="Arial"/>
              </a:rPr>
              <a:t> are the ones who hold the key to form student’s perspective on education. They teach students things they have never heard of and try to make it as fun as possible so students don’t have a hard time learning. </a:t>
            </a:r>
          </a:p>
          <a:p>
            <a:pPr lvl="0">
              <a:spcBef>
                <a:spcPts val="0"/>
              </a:spcBef>
              <a:buNone/>
            </a:pPr>
            <a:r>
              <a:rPr b="1" lang="en">
                <a:solidFill>
                  <a:schemeClr val="dk1"/>
                </a:solidFill>
                <a:latin typeface="Arial"/>
                <a:ea typeface="Arial"/>
                <a:cs typeface="Arial"/>
                <a:sym typeface="Arial"/>
              </a:rPr>
              <a:t>Principal/Administration </a:t>
            </a:r>
            <a:r>
              <a:rPr lang="en">
                <a:solidFill>
                  <a:srgbClr val="000000"/>
                </a:solidFill>
                <a:latin typeface="Arial"/>
                <a:ea typeface="Arial"/>
                <a:cs typeface="Arial"/>
                <a:sym typeface="Arial"/>
              </a:rPr>
              <a:t>can also influence a student’s attitude toward education. They have the power to allow exciting activities to occur at school.</a:t>
            </a:r>
          </a:p>
          <a:p>
            <a:pPr lvl="0">
              <a:spcBef>
                <a:spcPts val="0"/>
              </a:spcBef>
              <a:buNone/>
            </a:pPr>
            <a:r>
              <a:rPr b="1" lang="en">
                <a:solidFill>
                  <a:schemeClr val="dk1"/>
                </a:solidFill>
                <a:latin typeface="Arial"/>
                <a:ea typeface="Arial"/>
                <a:cs typeface="Arial"/>
                <a:sym typeface="Arial"/>
              </a:rPr>
              <a:t>Students </a:t>
            </a:r>
            <a:r>
              <a:rPr lang="en">
                <a:solidFill>
                  <a:srgbClr val="000000"/>
                </a:solidFill>
                <a:latin typeface="Arial"/>
                <a:ea typeface="Arial"/>
                <a:cs typeface="Arial"/>
                <a:sym typeface="Arial"/>
              </a:rPr>
              <a:t>try to keep up with everything they are being taught</a:t>
            </a:r>
          </a:p>
          <a:p>
            <a:pPr lvl="0">
              <a:spcBef>
                <a:spcPts val="0"/>
              </a:spcBef>
              <a:buNone/>
            </a:pPr>
            <a:r>
              <a:rPr b="1" lang="en">
                <a:solidFill>
                  <a:schemeClr val="dk1"/>
                </a:solidFill>
                <a:latin typeface="Arial"/>
                <a:ea typeface="Arial"/>
                <a:cs typeface="Arial"/>
                <a:sym typeface="Arial"/>
              </a:rPr>
              <a:t>Parents </a:t>
            </a:r>
            <a:r>
              <a:rPr lang="en">
                <a:solidFill>
                  <a:srgbClr val="000000"/>
                </a:solidFill>
                <a:latin typeface="Arial"/>
                <a:ea typeface="Arial"/>
                <a:cs typeface="Arial"/>
                <a:sym typeface="Arial"/>
              </a:rPr>
              <a:t>usually encourage and help their kids to learn</a:t>
            </a:r>
          </a:p>
          <a:p>
            <a:pPr lv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type="title"/>
          </p:nvPr>
        </p:nvSpPr>
        <p:spPr>
          <a:xfrm>
            <a:off x="311700" y="292850"/>
            <a:ext cx="8520600" cy="801000"/>
          </a:xfrm>
          <a:prstGeom prst="rect">
            <a:avLst/>
          </a:prstGeom>
        </p:spPr>
        <p:txBody>
          <a:bodyPr anchorCtr="0" anchor="t" bIns="91425" lIns="91425" rIns="91425" tIns="91425">
            <a:noAutofit/>
          </a:bodyPr>
          <a:lstStyle/>
          <a:p>
            <a:pPr lvl="0">
              <a:lnSpc>
                <a:spcPct val="115000"/>
              </a:lnSpc>
              <a:spcBef>
                <a:spcPts val="0"/>
              </a:spcBef>
              <a:spcAft>
                <a:spcPts val="1600"/>
              </a:spcAft>
              <a:buNone/>
            </a:pPr>
            <a:r>
              <a:rPr b="0" lang="en" sz="2400">
                <a:solidFill>
                  <a:schemeClr val="dk1"/>
                </a:solidFill>
                <a:latin typeface="Arial"/>
                <a:ea typeface="Arial"/>
                <a:cs typeface="Arial"/>
                <a:sym typeface="Arial"/>
              </a:rPr>
              <a:t>“How Education Affects Early Child Development” </a:t>
            </a:r>
          </a:p>
        </p:txBody>
      </p:sp>
      <p:sp>
        <p:nvSpPr>
          <p:cNvPr id="81" name="Shape 81"/>
          <p:cNvSpPr txBox="1"/>
          <p:nvPr>
            <p:ph idx="1" type="body"/>
          </p:nvPr>
        </p:nvSpPr>
        <p:spPr>
          <a:xfrm>
            <a:off x="311700" y="886450"/>
            <a:ext cx="8520600" cy="4071600"/>
          </a:xfrm>
          <a:prstGeom prst="rect">
            <a:avLst/>
          </a:prstGeom>
        </p:spPr>
        <p:txBody>
          <a:bodyPr anchorCtr="0" anchor="t" bIns="91425" lIns="91425" rIns="91425" tIns="91425">
            <a:noAutofit/>
          </a:bodyPr>
          <a:lstStyle/>
          <a:p>
            <a:pPr lvl="0">
              <a:spcBef>
                <a:spcPts val="0"/>
              </a:spcBef>
              <a:buNone/>
            </a:pPr>
            <a:r>
              <a:rPr lang="en" sz="1400">
                <a:solidFill>
                  <a:srgbClr val="000000"/>
                </a:solidFill>
                <a:latin typeface="Arial"/>
                <a:ea typeface="Arial"/>
                <a:cs typeface="Arial"/>
                <a:sym typeface="Arial"/>
              </a:rPr>
              <a:t>“How Education Affects Early Child Development” by Karen LoBello is an article on a parenting website that offers a lot of insight on how education bulls confidence. It talks about how education increases social development, physical development, cognitive skills and more. </a:t>
            </a:r>
          </a:p>
          <a:p>
            <a:pPr lvl="0">
              <a:spcBef>
                <a:spcPts val="0"/>
              </a:spcBef>
              <a:buNone/>
            </a:pPr>
            <a:r>
              <a:rPr lang="en">
                <a:solidFill>
                  <a:srgbClr val="2A2A2A"/>
                </a:solidFill>
                <a:latin typeface="Helvetica Neue"/>
                <a:ea typeface="Helvetica Neue"/>
                <a:cs typeface="Helvetica Neue"/>
                <a:sym typeface="Helvetica Neue"/>
              </a:rPr>
              <a:t>"When education and early childhood are paired together, parents often come down on one side or the other -- the only acceptable option is at home with mom, or the only acceptable option is immediate introduction to a formal setting that promotes social and cognitive development. I really don't think it needs to be such a dichotomy, though," says Dr. Katherine Glenn-Applegate, associate professor of education at Ohio Wesleyan University. The simple truth is kids thrive when they are in enriching, stimulating environments with supportive, caring others, and that can happen at home, at a preschool or running errands with grandpa.</a:t>
            </a:r>
          </a:p>
          <a:p>
            <a:pPr lvl="0">
              <a:spcBef>
                <a:spcPts val="0"/>
              </a:spcBef>
              <a:buNone/>
            </a:pPr>
            <a:r>
              <a:rPr lang="en" sz="1100">
                <a:solidFill>
                  <a:srgbClr val="000000"/>
                </a:solidFill>
                <a:latin typeface="Arial"/>
                <a:ea typeface="Arial"/>
                <a:cs typeface="Arial"/>
                <a:sym typeface="Arial"/>
              </a:rPr>
              <a:t>					</a:t>
            </a:r>
          </a:p>
          <a:p>
            <a:pPr lvl="0">
              <a:spcBef>
                <a:spcPts val="0"/>
              </a:spcBef>
              <a:buNone/>
            </a:pPr>
            <a:r>
              <a:rPr lang="en" sz="1100">
                <a:solidFill>
                  <a:srgbClr val="000000"/>
                </a:solidFill>
                <a:latin typeface="Arial"/>
                <a:ea typeface="Arial"/>
                <a:cs typeface="Arial"/>
                <a:sym typeface="Arial"/>
              </a:rPr>
              <a:t>				</a:t>
            </a:r>
          </a:p>
          <a:p>
            <a:pPr lvl="0">
              <a:spcBef>
                <a:spcPts val="0"/>
              </a:spcBef>
              <a:buNone/>
            </a:pPr>
            <a:r>
              <a:rPr lang="en" sz="1100">
                <a:solidFill>
                  <a:srgbClr val="000000"/>
                </a:solidFill>
                <a:latin typeface="Arial"/>
                <a:ea typeface="Arial"/>
                <a:cs typeface="Arial"/>
                <a:sym typeface="Arial"/>
              </a:rPr>
              <a:t>			</a:t>
            </a:r>
          </a:p>
          <a:p>
            <a:pPr lvl="0">
              <a:spcBef>
                <a:spcPts val="0"/>
              </a:spcBef>
              <a:buNone/>
            </a:pPr>
            <a:r>
              <a:rPr lang="en" sz="1100">
                <a:solidFill>
                  <a:srgbClr val="000000"/>
                </a:solidFill>
                <a:latin typeface="Arial"/>
                <a:ea typeface="Arial"/>
                <a:cs typeface="Arial"/>
                <a:sym typeface="Arial"/>
              </a:rPr>
              <a:t>		</a:t>
            </a:r>
          </a:p>
          <a:p>
            <a:pPr lvl="0">
              <a:spcBef>
                <a:spcPts val="0"/>
              </a:spcBef>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How people view Early education</a:t>
            </a:r>
          </a:p>
        </p:txBody>
      </p:sp>
      <p:sp>
        <p:nvSpPr>
          <p:cNvPr id="87" name="Shape 87"/>
          <p:cNvSpPr txBox="1"/>
          <p:nvPr>
            <p:ph idx="1" type="body"/>
          </p:nvPr>
        </p:nvSpPr>
        <p:spPr>
          <a:xfrm>
            <a:off x="311700" y="1228675"/>
            <a:ext cx="8520600" cy="3815400"/>
          </a:xfrm>
          <a:prstGeom prst="rect">
            <a:avLst/>
          </a:prstGeom>
          <a:noFill/>
          <a:ln cap="flat" cmpd="sng" w="9525">
            <a:solidFill>
              <a:srgbClr val="000000"/>
            </a:solidFill>
            <a:prstDash val="solid"/>
            <a:round/>
            <a:headEnd len="med" w="med" type="none"/>
            <a:tailEnd len="med" w="med" type="none"/>
          </a:ln>
        </p:spPr>
        <p:txBody>
          <a:bodyPr anchorCtr="0" anchor="t" bIns="91425" lIns="91425" rIns="91425" tIns="91425">
            <a:noAutofit/>
          </a:bodyPr>
          <a:lstStyle/>
          <a:p>
            <a:pPr lvl="0">
              <a:spcBef>
                <a:spcPts val="0"/>
              </a:spcBef>
              <a:buNone/>
            </a:pPr>
            <a:r>
              <a:rPr lang="en">
                <a:solidFill>
                  <a:schemeClr val="dk1"/>
                </a:solidFill>
                <a:latin typeface="Arial"/>
                <a:ea typeface="Arial"/>
                <a:cs typeface="Arial"/>
                <a:sym typeface="Arial"/>
              </a:rPr>
              <a:t>Early Education</a:t>
            </a:r>
            <a:r>
              <a:rPr lang="en">
                <a:solidFill>
                  <a:srgbClr val="000000"/>
                </a:solidFill>
                <a:latin typeface="Arial"/>
                <a:ea typeface="Arial"/>
                <a:cs typeface="Arial"/>
                <a:sym typeface="Arial"/>
              </a:rPr>
              <a:t> by definition </a:t>
            </a:r>
            <a:r>
              <a:rPr lang="en">
                <a:solidFill>
                  <a:srgbClr val="000000"/>
                </a:solidFill>
                <a:highlight>
                  <a:srgbClr val="FFFFFF"/>
                </a:highlight>
                <a:latin typeface="Arial"/>
                <a:ea typeface="Arial"/>
                <a:cs typeface="Arial"/>
                <a:sym typeface="Arial"/>
              </a:rPr>
              <a:t>is a branch of </a:t>
            </a:r>
            <a:r>
              <a:rPr lang="en">
                <a:solidFill>
                  <a:srgbClr val="000000"/>
                </a:solidFill>
                <a:latin typeface="Arial"/>
                <a:ea typeface="Arial"/>
                <a:cs typeface="Arial"/>
                <a:sym typeface="Arial"/>
              </a:rPr>
              <a:t>education</a:t>
            </a:r>
            <a:r>
              <a:rPr lang="en">
                <a:solidFill>
                  <a:srgbClr val="000000"/>
                </a:solidFill>
                <a:highlight>
                  <a:srgbClr val="FFFFFF"/>
                </a:highlight>
                <a:latin typeface="Arial"/>
                <a:ea typeface="Arial"/>
                <a:cs typeface="Arial"/>
                <a:sym typeface="Arial"/>
              </a:rPr>
              <a:t> theory which relates to the teaching of young children (formally and informally) up until the age of about eight. Infant/toddler </a:t>
            </a:r>
            <a:r>
              <a:rPr lang="en">
                <a:solidFill>
                  <a:srgbClr val="000000"/>
                </a:solidFill>
                <a:latin typeface="Arial"/>
                <a:ea typeface="Arial"/>
                <a:cs typeface="Arial"/>
                <a:sym typeface="Arial"/>
              </a:rPr>
              <a:t>education</a:t>
            </a:r>
            <a:r>
              <a:rPr lang="en">
                <a:solidFill>
                  <a:srgbClr val="000000"/>
                </a:solidFill>
                <a:highlight>
                  <a:srgbClr val="FFFFFF"/>
                </a:highlight>
                <a:latin typeface="Arial"/>
                <a:ea typeface="Arial"/>
                <a:cs typeface="Arial"/>
                <a:sym typeface="Arial"/>
              </a:rPr>
              <a:t>, a subset of </a:t>
            </a:r>
            <a:r>
              <a:rPr lang="en">
                <a:solidFill>
                  <a:srgbClr val="000000"/>
                </a:solidFill>
                <a:latin typeface="Arial"/>
                <a:ea typeface="Arial"/>
                <a:cs typeface="Arial"/>
                <a:sym typeface="Arial"/>
              </a:rPr>
              <a:t>early</a:t>
            </a:r>
            <a:r>
              <a:rPr lang="en">
                <a:solidFill>
                  <a:srgbClr val="000000"/>
                </a:solidFill>
                <a:highlight>
                  <a:srgbClr val="FFFFFF"/>
                </a:highlight>
                <a:latin typeface="Arial"/>
                <a:ea typeface="Arial"/>
                <a:cs typeface="Arial"/>
                <a:sym typeface="Arial"/>
              </a:rPr>
              <a:t> childhood </a:t>
            </a:r>
            <a:r>
              <a:rPr lang="en">
                <a:solidFill>
                  <a:srgbClr val="000000"/>
                </a:solidFill>
                <a:latin typeface="Arial"/>
                <a:ea typeface="Arial"/>
                <a:cs typeface="Arial"/>
                <a:sym typeface="Arial"/>
              </a:rPr>
              <a:t>education</a:t>
            </a:r>
            <a:r>
              <a:rPr lang="en">
                <a:solidFill>
                  <a:srgbClr val="000000"/>
                </a:solidFill>
                <a:highlight>
                  <a:srgbClr val="FFFFFF"/>
                </a:highlight>
                <a:latin typeface="Arial"/>
                <a:ea typeface="Arial"/>
                <a:cs typeface="Arial"/>
                <a:sym typeface="Arial"/>
              </a:rPr>
              <a:t>, denotes the </a:t>
            </a:r>
            <a:r>
              <a:rPr lang="en">
                <a:solidFill>
                  <a:srgbClr val="000000"/>
                </a:solidFill>
                <a:latin typeface="Arial"/>
                <a:ea typeface="Arial"/>
                <a:cs typeface="Arial"/>
                <a:sym typeface="Arial"/>
              </a:rPr>
              <a:t>education</a:t>
            </a:r>
            <a:r>
              <a:rPr lang="en">
                <a:solidFill>
                  <a:srgbClr val="000000"/>
                </a:solidFill>
                <a:highlight>
                  <a:srgbClr val="FFFFFF"/>
                </a:highlight>
                <a:latin typeface="Arial"/>
                <a:ea typeface="Arial"/>
                <a:cs typeface="Arial"/>
                <a:sym typeface="Arial"/>
              </a:rPr>
              <a:t> of children from birth to age two.</a:t>
            </a:r>
          </a:p>
          <a:p>
            <a:pPr lvl="0">
              <a:spcBef>
                <a:spcPts val="0"/>
              </a:spcBef>
              <a:buNone/>
            </a:pPr>
            <a:r>
              <a:rPr lang="en">
                <a:solidFill>
                  <a:schemeClr val="dk1"/>
                </a:solidFill>
                <a:latin typeface="Arial"/>
                <a:ea typeface="Arial"/>
                <a:cs typeface="Arial"/>
                <a:sym typeface="Arial"/>
              </a:rPr>
              <a:t>Is it accessible to everyone?</a:t>
            </a:r>
            <a:r>
              <a:rPr lang="en">
                <a:solidFill>
                  <a:srgbClr val="000000"/>
                </a:solidFill>
                <a:latin typeface="Arial"/>
                <a:ea typeface="Arial"/>
                <a:cs typeface="Arial"/>
                <a:sym typeface="Arial"/>
              </a:rPr>
              <a:t> In America, education is very accessible compared to other countries. The quality of the education may vary due to location. Early education specifically is not always as accessible due to budgeting in some areas. Early childhood education is not mandated by the United States Department of Education. Elementary and secondary education is all that is legally required for students, though early childhood education is doubtlessly an important and fundamental stage of learning.</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311700" y="292850"/>
            <a:ext cx="8520600" cy="801000"/>
          </a:xfrm>
          <a:prstGeom prst="rect">
            <a:avLst/>
          </a:prstGeom>
        </p:spPr>
        <p:txBody>
          <a:bodyPr anchorCtr="0" anchor="t" bIns="91425" lIns="91425" rIns="91425" tIns="91425">
            <a:noAutofit/>
          </a:bodyPr>
          <a:lstStyle/>
          <a:p>
            <a:pPr lvl="0" algn="ctr">
              <a:lnSpc>
                <a:spcPct val="115000"/>
              </a:lnSpc>
              <a:spcBef>
                <a:spcPts val="0"/>
              </a:spcBef>
              <a:spcAft>
                <a:spcPts val="1600"/>
              </a:spcAft>
              <a:buNone/>
            </a:pPr>
            <a:r>
              <a:rPr lang="en" sz="3600">
                <a:solidFill>
                  <a:schemeClr val="dk1"/>
                </a:solidFill>
                <a:latin typeface="Indie Flower"/>
                <a:ea typeface="Indie Flower"/>
                <a:cs typeface="Indie Flower"/>
                <a:sym typeface="Indie Flower"/>
              </a:rPr>
              <a:t>An Early Education</a:t>
            </a:r>
          </a:p>
        </p:txBody>
      </p:sp>
      <p:sp>
        <p:nvSpPr>
          <p:cNvPr id="93" name="Shape 93"/>
          <p:cNvSpPr txBox="1"/>
          <p:nvPr>
            <p:ph idx="1" type="body"/>
          </p:nvPr>
        </p:nvSpPr>
        <p:spPr>
          <a:xfrm>
            <a:off x="311700" y="1228675"/>
            <a:ext cx="8520600" cy="3340200"/>
          </a:xfrm>
          <a:prstGeom prst="rect">
            <a:avLst/>
          </a:prstGeom>
        </p:spPr>
        <p:txBody>
          <a:bodyPr anchorCtr="0" anchor="t" bIns="91425" lIns="91425" rIns="91425" tIns="91425">
            <a:noAutofit/>
          </a:bodyPr>
          <a:lstStyle/>
          <a:p>
            <a:pPr lvl="0">
              <a:spcBef>
                <a:spcPts val="0"/>
              </a:spcBef>
              <a:buNone/>
            </a:pPr>
            <a:r>
              <a:rPr lang="en">
                <a:solidFill>
                  <a:srgbClr val="000000"/>
                </a:solidFill>
                <a:latin typeface="Arial"/>
                <a:ea typeface="Arial"/>
                <a:cs typeface="Arial"/>
                <a:sym typeface="Arial"/>
              </a:rPr>
              <a:t>				</a:t>
            </a:r>
          </a:p>
          <a:p>
            <a:pPr lvl="0">
              <a:spcBef>
                <a:spcPts val="0"/>
              </a:spcBef>
              <a:buNone/>
            </a:pPr>
            <a:r>
              <a:rPr lang="en">
                <a:solidFill>
                  <a:srgbClr val="000000"/>
                </a:solidFill>
                <a:latin typeface="Arial"/>
                <a:ea typeface="Arial"/>
                <a:cs typeface="Arial"/>
                <a:sym typeface="Arial"/>
              </a:rPr>
              <a:t>The article “An Early Education: New Jersey's CIO got a taste of business at a </a:t>
            </a:r>
          </a:p>
          <a:p>
            <a:pPr lvl="0">
              <a:spcBef>
                <a:spcPts val="0"/>
              </a:spcBef>
              <a:buNone/>
            </a:pPr>
            <a:r>
              <a:rPr lang="en">
                <a:solidFill>
                  <a:srgbClr val="000000"/>
                </a:solidFill>
                <a:latin typeface="Arial"/>
                <a:ea typeface="Arial"/>
                <a:cs typeface="Arial"/>
                <a:sym typeface="Arial"/>
              </a:rPr>
              <a:t>young age, which he says prepared him well for managing pension assets for the</a:t>
            </a:r>
          </a:p>
          <a:p>
            <a:pPr lvl="0">
              <a:spcBef>
                <a:spcPts val="0"/>
              </a:spcBef>
              <a:buNone/>
            </a:pPr>
            <a:r>
              <a:rPr lang="en">
                <a:solidFill>
                  <a:srgbClr val="000000"/>
                </a:solidFill>
                <a:latin typeface="Arial"/>
                <a:ea typeface="Arial"/>
                <a:cs typeface="Arial"/>
                <a:sym typeface="Arial"/>
              </a:rPr>
              <a:t> state” by Timothy Walsh tells the story of a CIO who at an early age learned </a:t>
            </a:r>
          </a:p>
          <a:p>
            <a:pPr lvl="0">
              <a:spcBef>
                <a:spcPts val="0"/>
              </a:spcBef>
              <a:buNone/>
            </a:pPr>
            <a:r>
              <a:rPr lang="en">
                <a:solidFill>
                  <a:srgbClr val="000000"/>
                </a:solidFill>
                <a:latin typeface="Arial"/>
                <a:ea typeface="Arial"/>
                <a:cs typeface="Arial"/>
                <a:sym typeface="Arial"/>
              </a:rPr>
              <a:t>about finance. He was taught how to really the Wall Street Journal at a young age </a:t>
            </a:r>
          </a:p>
          <a:p>
            <a:pPr lvl="0">
              <a:spcBef>
                <a:spcPts val="0"/>
              </a:spcBef>
              <a:buNone/>
            </a:pPr>
            <a:r>
              <a:rPr lang="en">
                <a:solidFill>
                  <a:srgbClr val="000000"/>
                </a:solidFill>
                <a:latin typeface="Arial"/>
                <a:ea typeface="Arial"/>
                <a:cs typeface="Arial"/>
                <a:sym typeface="Arial"/>
              </a:rPr>
              <a:t>and in the article Walsh talks about how his early education influenced him in his</a:t>
            </a:r>
          </a:p>
          <a:p>
            <a:pPr lvl="0">
              <a:spcBef>
                <a:spcPts val="0"/>
              </a:spcBef>
              <a:buNone/>
            </a:pPr>
            <a:r>
              <a:rPr lang="en">
                <a:solidFill>
                  <a:srgbClr val="000000"/>
                </a:solidFill>
                <a:latin typeface="Arial"/>
                <a:ea typeface="Arial"/>
                <a:cs typeface="Arial"/>
                <a:sym typeface="Arial"/>
              </a:rPr>
              <a:t> adult years. </a:t>
            </a:r>
          </a:p>
          <a:p>
            <a:pPr lvl="0">
              <a:spcBef>
                <a:spcPts val="0"/>
              </a:spcBef>
              <a:buNone/>
            </a:pPr>
            <a:r>
              <a:rPr lang="en" sz="1100">
                <a:solidFill>
                  <a:srgbClr val="000000"/>
                </a:solidFill>
                <a:latin typeface="Arial"/>
                <a:ea typeface="Arial"/>
                <a:cs typeface="Arial"/>
                <a:sym typeface="Arial"/>
              </a:rPr>
              <a:t>					</a:t>
            </a:r>
          </a:p>
          <a:p>
            <a:pPr lvl="0">
              <a:spcBef>
                <a:spcPts val="0"/>
              </a:spcBef>
              <a:buNone/>
            </a:pPr>
            <a:r>
              <a:rPr lang="en" sz="1100">
                <a:solidFill>
                  <a:srgbClr val="000000"/>
                </a:solidFill>
                <a:latin typeface="Arial"/>
                <a:ea typeface="Arial"/>
                <a:cs typeface="Arial"/>
                <a:sym typeface="Arial"/>
              </a:rPr>
              <a:t>				</a:t>
            </a:r>
          </a:p>
          <a:p>
            <a:pPr lvl="0">
              <a:spcBef>
                <a:spcPts val="0"/>
              </a:spcBef>
              <a:buNone/>
            </a:pPr>
            <a:r>
              <a:rPr lang="en" sz="1100">
                <a:solidFill>
                  <a:srgbClr val="000000"/>
                </a:solidFill>
                <a:latin typeface="Arial"/>
                <a:ea typeface="Arial"/>
                <a:cs typeface="Arial"/>
                <a:sym typeface="Arial"/>
              </a:rPr>
              <a:t>			</a:t>
            </a:r>
          </a:p>
          <a:p>
            <a:pPr lvl="0">
              <a:spcBef>
                <a:spcPts val="0"/>
              </a:spcBef>
              <a:buNone/>
            </a:pPr>
            <a:r>
              <a:rPr lang="en" sz="1100">
                <a:solidFill>
                  <a:srgbClr val="000000"/>
                </a:solidFill>
                <a:latin typeface="Arial"/>
                <a:ea typeface="Arial"/>
                <a:cs typeface="Arial"/>
                <a:sym typeface="Arial"/>
              </a:rPr>
              <a:t>		</a:t>
            </a:r>
          </a:p>
          <a:p>
            <a:pPr lvl="0">
              <a:spcBef>
                <a:spcPts val="0"/>
              </a:spcBef>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How do teachers view </a:t>
            </a:r>
            <a:r>
              <a:rPr lang="en">
                <a:solidFill>
                  <a:schemeClr val="dk1"/>
                </a:solidFill>
              </a:rPr>
              <a:t>Early Education</a:t>
            </a:r>
            <a:r>
              <a:rPr lang="en"/>
              <a:t>? </a:t>
            </a:r>
          </a:p>
          <a:p>
            <a:pPr lvl="0">
              <a:spcBef>
                <a:spcPts val="0"/>
              </a:spcBef>
              <a:buNone/>
            </a:pPr>
            <a:r>
              <a:t/>
            </a:r>
            <a:endParaRPr/>
          </a:p>
        </p:txBody>
      </p:sp>
      <p:sp>
        <p:nvSpPr>
          <p:cNvPr id="99" name="Shape 99"/>
          <p:cNvSpPr txBox="1"/>
          <p:nvPr>
            <p:ph idx="1" type="body"/>
          </p:nvPr>
        </p:nvSpPr>
        <p:spPr>
          <a:xfrm>
            <a:off x="311700" y="1093850"/>
            <a:ext cx="8520600" cy="3859800"/>
          </a:xfrm>
          <a:prstGeom prst="rect">
            <a:avLst/>
          </a:prstGeom>
        </p:spPr>
        <p:txBody>
          <a:bodyPr anchorCtr="0" anchor="t" bIns="91425" lIns="91425" rIns="91425" tIns="91425">
            <a:noAutofit/>
          </a:bodyPr>
          <a:lstStyle/>
          <a:p>
            <a:pPr lvl="0">
              <a:spcBef>
                <a:spcPts val="0"/>
              </a:spcBef>
              <a:buNone/>
            </a:pPr>
            <a:r>
              <a:rPr lang="en">
                <a:solidFill>
                  <a:srgbClr val="000000"/>
                </a:solidFill>
                <a:latin typeface="Arial"/>
                <a:ea typeface="Arial"/>
                <a:cs typeface="Arial"/>
                <a:sym typeface="Arial"/>
              </a:rPr>
              <a:t>The Huffington Post published an article that featured benefits of an early education according to real teachers.  </a:t>
            </a:r>
          </a:p>
          <a:p>
            <a:pPr indent="-381000" lvl="0" marL="457200" rtl="0">
              <a:spcBef>
                <a:spcPts val="0"/>
              </a:spcBef>
              <a:buClr>
                <a:srgbClr val="000000"/>
              </a:buClr>
              <a:buSzPct val="100000"/>
              <a:buFont typeface="Arial"/>
              <a:buAutoNum type="arabicPeriod"/>
            </a:pPr>
            <a:r>
              <a:rPr lang="en" sz="2400">
                <a:solidFill>
                  <a:srgbClr val="000000"/>
                </a:solidFill>
                <a:latin typeface="Arial"/>
                <a:ea typeface="Arial"/>
                <a:cs typeface="Arial"/>
                <a:sym typeface="Arial"/>
              </a:rPr>
              <a:t>Socialization</a:t>
            </a:r>
          </a:p>
          <a:p>
            <a:pPr indent="-381000" lvl="0" marL="457200" rtl="0">
              <a:spcBef>
                <a:spcPts val="0"/>
              </a:spcBef>
              <a:buClr>
                <a:srgbClr val="000000"/>
              </a:buClr>
              <a:buSzPct val="100000"/>
              <a:buFont typeface="Arial"/>
              <a:buAutoNum type="arabicPeriod"/>
            </a:pPr>
            <a:r>
              <a:rPr lang="en" sz="2400">
                <a:solidFill>
                  <a:srgbClr val="000000"/>
                </a:solidFill>
                <a:latin typeface="Arial"/>
                <a:ea typeface="Arial"/>
                <a:cs typeface="Arial"/>
                <a:sym typeface="Arial"/>
              </a:rPr>
              <a:t>Cooperation</a:t>
            </a:r>
          </a:p>
          <a:p>
            <a:pPr indent="-381000" lvl="0" marL="457200" rtl="0">
              <a:spcBef>
                <a:spcPts val="0"/>
              </a:spcBef>
              <a:buClr>
                <a:srgbClr val="000000"/>
              </a:buClr>
              <a:buSzPct val="100000"/>
              <a:buFont typeface="Arial"/>
              <a:buAutoNum type="arabicPeriod"/>
            </a:pPr>
            <a:r>
              <a:rPr lang="en" sz="2400">
                <a:solidFill>
                  <a:srgbClr val="000000"/>
                </a:solidFill>
                <a:latin typeface="Arial"/>
                <a:ea typeface="Arial"/>
                <a:cs typeface="Arial"/>
                <a:sym typeface="Arial"/>
              </a:rPr>
              <a:t>Encouraging holistic cooperation</a:t>
            </a:r>
          </a:p>
          <a:p>
            <a:pPr indent="-381000" lvl="0" marL="457200" rtl="0">
              <a:spcBef>
                <a:spcPts val="0"/>
              </a:spcBef>
              <a:buClr>
                <a:srgbClr val="000000"/>
              </a:buClr>
              <a:buSzPct val="100000"/>
              <a:buFont typeface="Arial"/>
              <a:buAutoNum type="arabicPeriod"/>
            </a:pPr>
            <a:r>
              <a:rPr lang="en" sz="2400">
                <a:solidFill>
                  <a:srgbClr val="000000"/>
                </a:solidFill>
                <a:latin typeface="Arial"/>
                <a:ea typeface="Arial"/>
                <a:cs typeface="Arial"/>
                <a:sym typeface="Arial"/>
              </a:rPr>
              <a:t>Enthusiasm for lifelong learning</a:t>
            </a:r>
          </a:p>
          <a:p>
            <a:pPr indent="-381000" lvl="0" marL="457200" rtl="0">
              <a:spcBef>
                <a:spcPts val="0"/>
              </a:spcBef>
              <a:buClr>
                <a:srgbClr val="000000"/>
              </a:buClr>
              <a:buSzPct val="100000"/>
              <a:buFont typeface="Arial"/>
              <a:buAutoNum type="arabicPeriod"/>
            </a:pPr>
            <a:r>
              <a:rPr lang="en" sz="2400">
                <a:solidFill>
                  <a:srgbClr val="000000"/>
                </a:solidFill>
                <a:latin typeface="Arial"/>
                <a:ea typeface="Arial"/>
                <a:cs typeface="Arial"/>
                <a:sym typeface="Arial"/>
              </a:rPr>
              <a:t>Convey the value of education through experience</a:t>
            </a:r>
          </a:p>
          <a:p>
            <a:pPr indent="-381000" lvl="0" marL="457200" rtl="0">
              <a:spcBef>
                <a:spcPts val="0"/>
              </a:spcBef>
              <a:buClr>
                <a:srgbClr val="000000"/>
              </a:buClr>
              <a:buSzPct val="100000"/>
              <a:buFont typeface="Arial"/>
              <a:buAutoNum type="arabicPeriod"/>
            </a:pPr>
            <a:r>
              <a:rPr lang="en" sz="2400">
                <a:solidFill>
                  <a:srgbClr val="000000"/>
                </a:solidFill>
                <a:latin typeface="Arial"/>
                <a:ea typeface="Arial"/>
                <a:cs typeface="Arial"/>
                <a:sym typeface="Arial"/>
              </a:rPr>
              <a:t>Confidence and self esteem</a:t>
            </a:r>
          </a:p>
          <a:p>
            <a:pPr indent="-381000" lvl="0" marL="457200">
              <a:spcBef>
                <a:spcPts val="0"/>
              </a:spcBef>
              <a:buClr>
                <a:srgbClr val="000000"/>
              </a:buClr>
              <a:buSzPct val="100000"/>
              <a:buFont typeface="Arial"/>
              <a:buAutoNum type="arabicPeriod"/>
            </a:pPr>
            <a:r>
              <a:rPr lang="en" sz="2400">
                <a:solidFill>
                  <a:srgbClr val="000000"/>
                </a:solidFill>
                <a:latin typeface="Arial"/>
                <a:ea typeface="Arial"/>
                <a:cs typeface="Arial"/>
                <a:sym typeface="Arial"/>
              </a:rPr>
              <a:t>Exposure to diversity</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“Early Education” </a:t>
            </a:r>
            <a:r>
              <a:rPr lang="en">
                <a:solidFill>
                  <a:schemeClr val="dk1"/>
                </a:solidFill>
              </a:rPr>
              <a:t>by Henry Petroski</a:t>
            </a:r>
          </a:p>
        </p:txBody>
      </p:sp>
      <p:sp>
        <p:nvSpPr>
          <p:cNvPr id="105" name="Shape 105"/>
          <p:cNvSpPr txBox="1"/>
          <p:nvPr>
            <p:ph idx="1" type="body"/>
          </p:nvPr>
        </p:nvSpPr>
        <p:spPr>
          <a:xfrm>
            <a:off x="311700" y="1228675"/>
            <a:ext cx="8520600" cy="3340200"/>
          </a:xfrm>
          <a:prstGeom prst="rect">
            <a:avLst/>
          </a:prstGeom>
        </p:spPr>
        <p:txBody>
          <a:bodyPr anchorCtr="0" anchor="t" bIns="91425" lIns="91425" rIns="91425" tIns="91425">
            <a:noAutofit/>
          </a:bodyPr>
          <a:lstStyle/>
          <a:p>
            <a:pPr lvl="0">
              <a:lnSpc>
                <a:spcPct val="150000"/>
              </a:lnSpc>
              <a:spcBef>
                <a:spcPts val="0"/>
              </a:spcBef>
              <a:buNone/>
            </a:pPr>
            <a:r>
              <a:rPr lang="en">
                <a:solidFill>
                  <a:srgbClr val="000000"/>
                </a:solidFill>
                <a:latin typeface="Arial"/>
                <a:ea typeface="Arial"/>
                <a:cs typeface="Arial"/>
                <a:sym typeface="Arial"/>
              </a:rPr>
              <a:t>“Early Education” by Henry Petroski talks about how early education influences people even in their teen and adult years. There is a part of the article that mentions how teens are not exposed to engineering and therefore college students don't really know what the major is all about. It also talks about how shoes are the first machines we are given as kids and how we must master to tie our shoes before we do anything else. </a:t>
            </a:r>
          </a:p>
          <a:p>
            <a:pPr lvl="0">
              <a:spcBef>
                <a:spcPts val="0"/>
              </a:spcBef>
              <a:buNone/>
            </a:pPr>
            <a:r>
              <a:rPr lang="en" sz="1100">
                <a:solidFill>
                  <a:srgbClr val="000000"/>
                </a:solidFill>
                <a:latin typeface="Arial"/>
                <a:ea typeface="Arial"/>
                <a:cs typeface="Arial"/>
                <a:sym typeface="Arial"/>
              </a:rPr>
              <a:t>					</a:t>
            </a:r>
          </a:p>
          <a:p>
            <a:pPr lvl="0">
              <a:spcBef>
                <a:spcPts val="0"/>
              </a:spcBef>
              <a:buNone/>
            </a:pPr>
            <a:r>
              <a:rPr lang="en" sz="1100">
                <a:solidFill>
                  <a:srgbClr val="000000"/>
                </a:solidFill>
                <a:latin typeface="Arial"/>
                <a:ea typeface="Arial"/>
                <a:cs typeface="Arial"/>
                <a:sym typeface="Arial"/>
              </a:rPr>
              <a:t>				</a:t>
            </a:r>
          </a:p>
          <a:p>
            <a:pPr lvl="0">
              <a:spcBef>
                <a:spcPts val="0"/>
              </a:spcBef>
              <a:buNone/>
            </a:pPr>
            <a:r>
              <a:rPr lang="en" sz="1100">
                <a:solidFill>
                  <a:srgbClr val="000000"/>
                </a:solidFill>
                <a:latin typeface="Arial"/>
                <a:ea typeface="Arial"/>
                <a:cs typeface="Arial"/>
                <a:sym typeface="Arial"/>
              </a:rPr>
              <a:t>			</a:t>
            </a:r>
          </a:p>
          <a:p>
            <a:pPr lvl="0">
              <a:spcBef>
                <a:spcPts val="0"/>
              </a:spcBef>
              <a:buNone/>
            </a:pPr>
            <a:r>
              <a:rPr lang="en" sz="1100">
                <a:solidFill>
                  <a:srgbClr val="000000"/>
                </a:solidFill>
                <a:latin typeface="Arial"/>
                <a:ea typeface="Arial"/>
                <a:cs typeface="Arial"/>
                <a:sym typeface="Arial"/>
              </a:rPr>
              <a:t>		</a:t>
            </a:r>
          </a:p>
          <a:p>
            <a:pPr lv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